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notesSlides/notesSlide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handoutMasterIdLst>
    <p:handoutMasterId r:id="rId41"/>
  </p:handoutMasterIdLst>
  <p:sldIdLst>
    <p:sldId id="256" r:id="rId5"/>
    <p:sldId id="257" r:id="rId6"/>
    <p:sldId id="261" r:id="rId7"/>
    <p:sldId id="280" r:id="rId8"/>
    <p:sldId id="263" r:id="rId9"/>
    <p:sldId id="258" r:id="rId10"/>
    <p:sldId id="272" r:id="rId11"/>
    <p:sldId id="283" r:id="rId12"/>
    <p:sldId id="278" r:id="rId13"/>
    <p:sldId id="288" r:id="rId14"/>
    <p:sldId id="289" r:id="rId15"/>
    <p:sldId id="267" r:id="rId16"/>
    <p:sldId id="324" r:id="rId17"/>
    <p:sldId id="290" r:id="rId18"/>
    <p:sldId id="268" r:id="rId19"/>
    <p:sldId id="279" r:id="rId20"/>
    <p:sldId id="314" r:id="rId21"/>
    <p:sldId id="315" r:id="rId22"/>
    <p:sldId id="325" r:id="rId23"/>
    <p:sldId id="294" r:id="rId24"/>
    <p:sldId id="310" r:id="rId25"/>
    <p:sldId id="269" r:id="rId26"/>
    <p:sldId id="298" r:id="rId27"/>
    <p:sldId id="270" r:id="rId28"/>
    <p:sldId id="273" r:id="rId29"/>
    <p:sldId id="302" r:id="rId30"/>
    <p:sldId id="326" r:id="rId31"/>
    <p:sldId id="327" r:id="rId32"/>
    <p:sldId id="318" r:id="rId33"/>
    <p:sldId id="319" r:id="rId34"/>
    <p:sldId id="323" r:id="rId35"/>
    <p:sldId id="320" r:id="rId36"/>
    <p:sldId id="321" r:id="rId37"/>
    <p:sldId id="275" r:id="rId38"/>
    <p:sldId id="312" r:id="rId3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a:srgbClr val="FEFCFA"/>
    <a:srgbClr val="F6ED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70" autoAdjust="0"/>
    <p:restoredTop sz="94968" autoAdjust="0"/>
  </p:normalViewPr>
  <p:slideViewPr>
    <p:cSldViewPr snapToGrid="0" snapToObjects="1" showGuides="1">
      <p:cViewPr>
        <p:scale>
          <a:sx n="96" d="100"/>
          <a:sy n="96" d="100"/>
        </p:scale>
        <p:origin x="200" y="26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47453-6183-4916-506B-76F9E45EFA87}"/>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A6C90A08-06B2-CB29-2988-F6835264DF8A}"/>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0C1F2A7-AFA3-5146-8546-F2B27053BD60}" type="datetimeFigureOut">
              <a:rPr lang="en-VN" smtClean="0"/>
              <a:t>7/9/24</a:t>
            </a:fld>
            <a:endParaRPr lang="en-VN"/>
          </a:p>
        </p:txBody>
      </p:sp>
      <p:sp>
        <p:nvSpPr>
          <p:cNvPr id="4" name="Footer Placeholder 3">
            <a:extLst>
              <a:ext uri="{FF2B5EF4-FFF2-40B4-BE49-F238E27FC236}">
                <a16:creationId xmlns:a16="http://schemas.microsoft.com/office/drawing/2014/main" id="{5CB220AA-AD46-36B0-0DED-638227358AAF}"/>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5FC5BBBC-657A-7D86-CDA0-1327A44EA061}"/>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95D54E51-47FF-0A48-99A1-E10BBA26CE8D}" type="slidenum">
              <a:rPr lang="en-VN" smtClean="0"/>
              <a:t>‹#›</a:t>
            </a:fld>
            <a:endParaRPr lang="en-VN"/>
          </a:p>
        </p:txBody>
      </p:sp>
    </p:spTree>
    <p:extLst>
      <p:ext uri="{BB962C8B-B14F-4D97-AF65-F5344CB8AC3E}">
        <p14:creationId xmlns:p14="http://schemas.microsoft.com/office/powerpoint/2010/main" val="66962247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9:34:12.679"/>
    </inkml:context>
    <inkml:brush xml:id="br0">
      <inkml:brushProperty name="width" value="0.05" units="cm"/>
      <inkml:brushProperty name="height" value="0.05" units="cm"/>
      <inkml:brushProperty name="color" value="#E71224"/>
    </inkml:brush>
  </inkml:definitions>
  <inkml:trace contextRef="#ctx0" brushRef="#br0">1355 0 24575,'-10'0'0,"-9"0"0,-8 0 0,-8 0 0,-5 0 0,-2 0 0,20 0 0,-1 0 0,-1 0 0,1 0 0,-2 0 0,1 0 0,0 0 0,1 0 0,-21 0 0,3 0 0,2 2 0,0 1 0,0 2 0,2 0 0,2-1 0,4 0 0,1 0 0,2 1 0,-1-1 0,0 1 0,0 1 0,0 0 0,-2 1 0,0 0 0,-2 1 0,0 0 0,0 2 0,0 1 0,0 0 0,2 2 0,-1 1 0,2 2 0,-1 2 0,1 0 0,2 0 0,1 2 0,3-2 0,6 0 0,3-1 0,5-2 0,3-1 0,3-1 0,3-1 0,1-2 0,0 0 0,0-2 0,0 0 0,0-1 0,0 1 0,0 0 0,0 0 0,0-1 0,0 0 0,1-1 0,2 0 0,3 0 0,1 0 0,1 1 0,1-1 0,1 1 0,1 0 0,0 0 0,-1 1 0,0 1 0,-1-1 0,0 2 0,0 0 0,1 2 0,3-1 0,3 4 0,0 0 0,3 1 0,1 1 0,2 0 0,2 1 0,-1 1 0,0-2 0,-1-2 0,-2 0 0,-1-4 0,1 0 0,-1-1 0,1-2 0,1 0 0,0-1 0,0-1 0,0-1 0,1 0 0,0 0 0,1-1 0,1 0 0,2 1 0,3 0 0,2-1 0,4-1 0,0 1 0,1-2 0,-2 1 0,-3-2 0,-1-1 0,0 0 0,1 0 0,-1 0 0,2 1 0,2 0 0,1 1 0,3-1 0,1-1 0,0 0 0,1 1 0,2 1 0,-19-2 0,0 1 0,1-1 0,0 1 0,1-1 0,1 0 0,0 0 0,0 0 0,0 0 0,1 0 0,0 0 0,1 0 0,-1 0 0,-1 0 0,3 0 0,-1 0 0,0 0 0,0 0 0,1 0 0,-1 0 0,1 1 0,0 0 0,1-1 0,-1 2 0,1 0 0,0-1 0,0 1 0,0 0 0,2 0 0,-2 0 0,2 0 0,0 0 0,0 0 0,-1 0 0,0 0 0,-1 1 0,0-1 0,-1 0 0,0 2 0,-1-1 0,0 0 0,0 0 0,-1-1 0,0 0 0,-1-1 0,0 1 0,-1-1 0,0 0 0,-1 2 0,-1-2 0,0 2 0,0 0 0,19 1 0,-2 0 0,1 0 0,1-1 0,-20-1 0,1 0 0,21 2 0,-21-3 0,0 0 0,0 1 0,1 0 0,2 0 0,1-1 0,1 1 0,2-1 0,1 1 0,0 0 0,1 0 0,0 0 0,-3 0 0,0-1 0,-4 1 0,-1-2 0,18 2 0,-6-2 0,-2 0 0,2 0 0,1 0 0,3 0 0,-1 0 0,-2 0 0,0 0 0,-2 0 0,-2-1 0,-1-2 0,-1 0 0,-1-1 0,-2 0 0,0 0 0,3 0 0,4-1 0,1 0 0,-1 0 0,-3-1 0,-4 0 0,-3 0 0,-3 0 0,0 0 0,1-1 0,0 0 0,-1 0 0,1 0 0,2-1 0,0-1 0,0-2 0,-3 1 0,-4 1 0,-4 2 0,-4 2 0,-3 0 0,0-1 0,1-4 0,5-4 0,6-4 0,1-2 0,0 2 0,-8 3 0,-6 3 0,-3 2 0,-3-2 0,0-4 0,-2-3 0,-3 0 0,-4-5 0,-5-2 0,-3-6 0,-2-2 0,0 3 0,-2 5 0,1 6 0,0 2 0,-1 1 0,-4-1 0,-5-4 0,-3 1 0,1 1 0,1 2 0,3 3 0,-2 2 0,-2 0 0,-3 2 0,-1 1 0,-2 1 0,-4-2 0,20 5 0,-2 0 0,-1-1 0,-1 1 0,1 0 0,0-1 0,1 1 0,1 0 0,-20-5 0,4 2 0,0 1 0,-3 1 0,-2 2 0,22 2 0,-1 0 0,-19-2 0,3 0 0,-2 1 0,0 0 0,-2 2 0,1-1 0,3-1 0,2 2 0,1-1 0,-1 2 0,0 1 0,-2 0 0,-2 0 0,-1 0 0,19-1 0,0 0 0,1 0 0,-2 1 0,1-1 0,0 1 0,0-1 0,0 1 0,-21 0 0,1 0 0,-2 0 0,22 0 0,-2 0 0,-2 0 0,-1 0 0,-1 0 0,-1 0 0,-2 0 0,0 0 0,1 1 0,0-1 0,2 1 0,1 0 0,2-1 0,0 1 0,3 0 0,2 0 0,-20-1 0,5 0 0,3 0 0,-1 0 0,0 0 0,-4 0 0,1 0 0,0 0 0,1 0 0,2 0 0,2 0 0,2 0 0,-1 0 0,-3 0 0,-4 0 0,0 0 0,-3 0 0,2 0 0,2 0 0,2 2 0,1-1 0,0 1 0,4 0 0,0-1 0,2 0 0,1-1 0,1 0 0,0 0 0,1 0 0,3 0 0,1 0 0,0 1 0,2 0 0,2 0 0,2 1 0,3 0 0,2-1 0,2 0 0,2 1 0,1-1 0,1-1 0,0 0 0,2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02:37:34.403"/>
    </inkml:context>
    <inkml:brush xml:id="br0">
      <inkml:brushProperty name="width" value="0.05" units="cm"/>
      <inkml:brushProperty name="height" value="0.05" units="cm"/>
    </inkml:brush>
  </inkml:definitions>
  <inkml:trace contextRef="#ctx0" brushRef="#br0">7 20 15554,'-4'-11'0,"1"3"0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02:55:40.400"/>
    </inkml:context>
    <inkml:brush xml:id="br0">
      <inkml:brushProperty name="width" value="0.05" units="cm"/>
      <inkml:brushProperty name="height" value="0.05" units="cm"/>
      <inkml:brushProperty name="color" value="#E71224"/>
    </inkml:brush>
  </inkml:definitions>
  <inkml:trace contextRef="#ctx0" brushRef="#br0">4668 250 24575,'-7'0'0,"-3"0"0,-2 0 0,-9 0 0,-7 0 0,-6 0 0,-3 0 0,5-2 0,5-1 0,6 0 0,6 0 0,1 3 0,1-1 0,-2-1 0,-2-3 0,-2-1 0,-5 2 0,-2 0 0,-1 1 0,2-2 0,4-1 0,5 3 0,4 1 0,1-1 0,0 0 0,-3-2 0,-2-1 0,0 2 0,-1-1 0,0 2 0,2 1 0,0 1 0,2 1 0,-1-3 0,0 1 0,1-1 0,-1 1 0,2 2 0,-4-1 0,1 1 0,-1-1 0,0-1 0,-1 0 0,-5-1 0,-3-1 0,-4 0 0,-2 1 0,3 1 0,-1 2 0,0-3 0,0 0 0,-3 0 0,-3-1 0,-7 0 0,-7 0 0,-4-2 0,-3 3 0,0-3 0,1 2 0,-3 1 0,-2 0 0,-7 0 0,0-1 0,3-3 0,4 2 0,5 2 0,-3-1 0,-8 0 0,-6-1 0,-6-2 0,-1 2 0,-1 2 0,0 0 0,-8 0 0,-10-1 0,47 1 0,0 0 0,-49 0 0,17-1 0,19 1 0,10 1 0,7-1 0,1 0 0,-2 0 0,3 2 0,2 1 0,2 0 0,-3 0 0,-5 0 0,-3 0 0,0 0 0,2 0 0,4 3 0,5 0 0,3-1 0,2 3 0,4-2 0,4 0 0,6-1 0,4-2 0,2 2 0,-1 1 0,-2-1 0,-1 2 0,-5-1 0,-3 3 0,-1-1 0,-2-1 0,3 1 0,0 0 0,-1 4 0,0 1 0,-1 1 0,1-1 0,-1 0 0,0 0 0,0 2 0,-4 5 0,-1 3 0,-1 3 0,0 1 0,1-4 0,2-1 0,-1 1 0,0 0 0,3 2 0,1 1 0,4-4 0,5 0 0,5-2 0,4-1 0,0 0 0,-1 1 0,-1-1 0,-1 1 0,-2 2 0,2 0 0,0 0 0,2 0 0,4-1 0,4-4 0,2 2 0,3-1 0,0-1 0,0 0 0,2-3 0,5-1 0,3 0 0,5 0 0,1-1 0,0-4 0,0-1 0,0-1 0,3-1 0,0 3 0,0 0 0,0 0 0,-2 2 0,0 0 0,-1-1 0,-1 1 0,0-1 0,-1-2 0,2-2 0,1 1 0,3 0 0,1 3 0,-1 1 0,-2-1 0,-2-2 0,0-2 0,2-2 0,2 0 0,2 3 0,2 0 0,2 2 0,3 3 0,-1-3 0,-3 0 0,-2-3 0,-1-2 0,0 0 0,2 0 0,1 0 0,1 0 0,1 0 0,5 3 0,7 0 0,6 0 0,3 2 0,-5-2 0,-1 1 0,-4 0 0,-3-1 0,5 2 0,-2 1 0,1-3 0,2-1 0,-3-1 0,1-1 0,-1 0 0,-1 2 0,2 1 0,4 1 0,0-2 0,0-2 0,-4 0 0,-4 0 0,-4 0 0,-5 0 0,3 0 0,0 0 0,4 0 0,2 0 0,1 0 0,-3 0 0,0 0 0,-1 0 0,1 0 0,1 0 0,0 0 0,1 0 0,1 0 0,0 0 0,-1 0 0,1 0 0,-3 0 0,0 0 0,2 0 0,0 0 0,3 0 0,0 0 0,-1 0 0,3 0 0,-2 0 0,-1 0 0,-1 0 0,-1 0 0,1 0 0,4 0 0,1 0 0,4 0 0,3 0 0,0 0 0,-3 0 0,-1 0 0,-3 0 0,-1 0 0,1 0 0,-1 0 0,-1 0 0,2 0 0,-2 0 0,-1 0 0,0 0 0,-4 0 0,2 0 0,1 0 0,1 0 0,1 0 0,0 0 0,-5 0 0,0 0 0,-5 0 0,-3 0 0,-1 0 0,-3 0 0,-1 0 0,1 0 0,-1 0 0,3 0 0,0 0 0,1 0 0,0 0 0,-2 0 0,-2 0 0,1 0 0,0 0 0,0 0 0,-1 0 0,1 0 0,0 0 0,-1 0 0,1 0 0,-1-2 0,1-1 0,0 0 0,-1-2 0,1 2 0,-1 0 0,1 1 0,0-1 0,0 0 0,-1 0 0,1-1 0,-1 1 0,1 0 0,-1 1 0,-1-1 0,0 0 0,-2-2 0,2-1 0,0 0 0,1 0 0,1 1 0,-1-2 0,1-1 0,-3-1 0,0 1 0,-3 1 0,0 1 0,0 1 0,-3-1 0,-2 0 0,-5 1 0,0-1 0,0-1 0,-1 0 0,0-3 0,-2 0 0,0-2 0,0-4 0,-1-1 0,0 1 0,1 0 0,-2 4 0,0 0 0,-1 1 0,0 2 0,0-4 0,0-2 0,0-2 0,0 0 0,0 3 0,0 3 0,0 1 0,0 0 0,0 0 0,0 0 0,-2 1 0,0 0 0,-4 1 0,-1-1 0,-1 2 0,-3 1 0,2 0 0,-1-1 0,-1 0 0,-2 2 0,0 0 0,-1 2 0,-1-1 0,0 0 0,-1 1 0,2-1 0,4 0 0,4 0 0,-1-2 0,-1 2 0,3 1 0,0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02:55:47.136"/>
    </inkml:context>
    <inkml:brush xml:id="br0">
      <inkml:brushProperty name="width" value="0.05" units="cm"/>
      <inkml:brushProperty name="height" value="0.05" units="cm"/>
      <inkml:brushProperty name="color" value="#E71224"/>
    </inkml:brush>
  </inkml:definitions>
  <inkml:trace contextRef="#ctx0" brushRef="#br0">1100 1 24575,'-7'0'0,"0"0"0,-7 0 0,-3 0 0,-3 0 0,-2 0 0,-1 0 0,-6 0 0,-2 0 0,-3 0 0,0 0 0,2 0 0,-3 2 0,-5 3 0,-1 3 0,-4 4 0,3 0 0,3-3 0,5-1 0,8-3 0,8-3 0,4 1 0,3-1 0,-3 1 0,-2 2 0,-1 0 0,-2 1 0,-3 4 0,-4 1 0,-6 3 0,-3-1 0,4-2 0,6-3 0,6-1 0,5-2 0,3 0 0,1 1 0,0 1 0,-1 2 0,-1 0 0,-2-1 0,0 0 0,-2 2 0,-3 0 0,-1 5 0,-2 0 0,2 0 0,5-1 0,5-2 0,4-1 0,4 0 0,0 1 0,2-2 0,-1 0 0,1-1 0,0 1 0,0 0 0,3 0 0,3-2 0,4-1 0,4 0 0,3-2 0,1 3 0,-2 0 0,0 0 0,-5 2 0,0-3 0,0 0 0,-3 0 0,3-1 0,-1 2 0,0-4 0,1 2 0,-1 1 0,1 1 0,0 1 0,-1-1 0,-1-1 0,0-2 0,0 0 0,-1 0 0,0 0 0,1 1 0,2-3 0,1-1 0,1-2 0,-1 0 0,3 0 0,-2 0 0,1 0 0,1 0 0,2 0 0,-1 0 0,3 0 0,-1 0 0,2 0 0,1 0 0,1 0 0,3 0 0,3 1 0,3 1 0,3 2 0,1 1 0,-1 3 0,0 0 0,-3-1 0,-1 1 0,-2-3 0,-1 0 0,0 3 0,-1-2 0,3 3 0,2-1 0,-1 1 0,0-2 0,-3-2 0,-2-1 0,0-1 0,1 0 0,-1 2 0,2-2 0,-2 0 0,3-1 0,1-2 0,0 0 0,4 2 0,0 1 0,1 0 0,1-1 0,1-2 0,2 0 0,3 0 0,1 0 0,1 0 0,0 0 0,1 0 0,-2 0 0,1 0 0,-2 0 0,-2 0 0,2 0 0,-2 0 0,3 0 0,2 0 0,1-2 0,7-2 0,4 1 0,8-1 0,5 1 0,4-3 0,-1-2 0,-2-1 0,-2 0 0,-4 0 0,4-1 0,4-3 0,4 2 0,4 1 0,1 0 0,4 0 0,7-1 0,1-1 0,-3-1 0,-8 0 0,-14 1 0,-11 0 0,-9 2 0,-7 0 0,-5 0 0,-6 1 0,-5-1 0,-4 2 0,1-2 0,-3 1 0,-2-1 0,-6 0 0,-6 0 0,-2-3 0,-3-3 0,0-3 0,-6-3 0,-9-1 0,-6 3 0,-7 1 0,-2 7 0,1 5 0,-1 4 0,1 3 0,3-2 0,4-1 0,5 0 0,2 1 0,1 2 0,-2-2 0,-1 0 0,3-1 0,0 0 0,3-1 0,0 1 0,1 0 0,2 2 0,-2 1 0,-4 0 0,-1-1 0,-1 1 0,2 0 0,2 0 0,2 0 0,-3 0 0,1-2 0,0-1 0,0 0 0,2 1 0,1 2 0,-1-2 0,2-1 0,-1 0 0,-1 1 0,1 2 0,-3-1 0,-6-2 0,-5 0 0,-2-2 0,1 0 0,4 2 0,3 1 0,1 2 0,2-2 0,0-1 0,1 0 0,0 0 0,-6 0 0,-8-2 0,-6-1 0,-4-2 0,2 3 0,7-1 0,4 1 0,6 2 0,3 1 0,3 2 0,1 0 0,1-3 0,-1 0 0,-2 1 0,-6-2 0,-4 1 0,-4 0 0,-3-2 0,-1 1 0,-7-2 0,0 0 0,1 2 0,3-2 0,6 3 0,3-1 0,-2-1 0,0 2 0,-2-1 0,1 0 0,3 1 0,-1 0 0,-2 3 0,-4 0 0,-3 0 0,4 0 0,0-1 0,4-2 0,1 0 0,2 0 0,2 2 0,-3 1 0,0 0 0,-3 0 0,-4 0 0,-3 0 0,-7 0 0,-1 0 0,1 0 0,4 0 0,2 0 0,1 0 0,0 0 0,-1 0 0,1 0 0,-1 0 0,1 0 0,1 0 0,2 0 0,7 0 0,3 0 0,4 0 0,-1 0 0,0 0 0,1 0 0,2 0 0,-1 0 0,0 0 0,0 0 0,-2 0 0,-3 0 0,-4 0 0,1 0 0,1 0 0,2 0 0,-1 0 0,-4 0 0,-5 0 0,-3 0 0,1 0-1696,9 2 0,11-1 0,7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02:59:45.251"/>
    </inkml:context>
    <inkml:brush xml:id="br0">
      <inkml:brushProperty name="width" value="0.05" units="cm"/>
      <inkml:brushProperty name="height" value="0.05" units="cm"/>
      <inkml:brushProperty name="color" value="#E71224"/>
    </inkml:brush>
  </inkml:definitions>
  <inkml:trace contextRef="#ctx0" brushRef="#br0">4943 199 24575,'-9'0'0,"-5"0"0,-5 0 0,-4 0 0,2 0 0,2 0 0,-3 0 0,-4 0 0,-10 0 0,-10-6 0,-7-1 0,-7-3 0,-1-1 0,1 4 0,7-2 0,7 3 0,6 1 0,7-1 0,2 1 0,0-3 0,-5 2 0,-6-2 0,-1 3 0,0 0 0,6 0 0,5 2 0,0 0 0,-2 0 0,-10-1 0,-8 1 0,-8-2 0,-3 1 0,-1-2 0,4-2 0,5 2 0,3-2 0,4 2 0,2 2 0,1 1 0,4-1 0,6 1 0,1-2 0,2-1 0,3 2 0,-1 2 0,1 2 0,-1 0 0,-4 0 0,-4 0 0,-1 0 0,0 0 0,-3 0 0,0 0 0,-3 0 0,-1 0 0,-2 0 0,1 0 0,0 0 0,1 0 0,4 0 0,0 0 0,1 0 0,-2 0 0,-6 0 0,-6 0 0,-5 0 0,-4 0 0,3 0 0,2 0 0,3 0 0,4 0 0,2 0 0,2 0 0,3 0 0,3 0 0,7 0 0,3 0 0,2 0 0,1 0 0,-3 0 0,-1 0 0,-4 0 0,1 0 0,-1 0 0,-1 0 0,-3 0 0,0 0 0,-4 0 0,1 0 0,1 0 0,-1 0 0,1 0 0,2 0 0,1 3 0,2 0 0,-2 2 0,-4 3 0,-7 1 0,-1 3 0,-5 0 0,-2 1 0,1-1 0,0 1 0,3 3 0,3 0 0,1 2 0,1 3 0,-3-2 0,2 0 0,-1-1 0,4 0 0,5 3 0,4-1 0,5-2 0,7-1 0,6 0 0,9-1 0,9 1 0,3 2 0,4 0 0,6 3 0,7 0 0,4 0 0,1 0 0,0-1 0,-1 1 0,1-2 0,-1-2 0,-1-4 0,-2-2 0,1-2 0,0 0 0,3 1 0,0-3 0,0-3 0,0-3 0,4-2 0,4 0 0,5 0 0,1 0 0,2 0 0,1 0 0,1 0 0,11 0 0,14 1 0,21 6 0,-27 1 0,3 4 0,5 2 0,2 4 0,5 2 0,0 2 0,0 1 0,0 0 0,-9-2 0,-2-1 0,-4-2 0,-2 0 0,-8-2 0,-3-1 0,32 9 0,-10-5 0,-8-6 0,-4-7 0,-7-3 0,-8-2 0,-1 1 0,-1 2 0,3 1 0,3 0 0,5-2 0,5-1 0,8 1 0,8 1 0,4-1 0,8 0 0,5-3 0,6 0 0,-44 0 0,2 0 0,-1 0 0,1 0 0,2 0 0,0 0 0,1 0 0,0 0 0,0 0 0,-1 0 0,-1 0 0,0 0 0,-1 0 0,0 0 0,-1 0 0,0 0 0,-1 0 0,1 0 0,0 0 0,0-1 0,-1-1 0,0-1 0,3 0 0,1-2 0,2-1 0,0 0 0,2-2 0,0 0 0,1 0 0,-1 0 0,-3-1 0,-2 0 0,44-9 0,-12-1 0,-13-3 0,-7 0 0,-8-3 0,-5 1 0,-7 0 0,-9 1 0,-6 3 0,-10 1 0,-6-2 0,-4-2 0,-3-5 0,0 0 0,1 2 0,2 1 0,0 3 0,-2 0 0,-1-3 0,-2 0 0,-2-1 0,-1-1 0,-2 2 0,0-3 0,0 0 0,-2 2 0,-6 4 0,-4 5 0,-4 2 0,0 2 0,1 1 0,1-1 0,-1 1 0,0-1 0,-2 2 0,-1 3 0,1 0 0,0-1 0,-2 1 0,3 3 0,-2 0 0,2 3 0,16 15 0,-5-12 0,12 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9/7/24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dirty="0"/>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5600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65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801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06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616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918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19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0.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tiff"/><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11089"/>
            <a:lum/>
          </a:blip>
          <a:srcRect/>
          <a:stretch>
            <a:fillRect l="36000" r="-15000" b="-3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6"/>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7"/>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8">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37" Type="http://schemas.openxmlformats.org/officeDocument/2006/relationships/image" Target="../media/image7.png"/><Relationship Id="rId5" Type="http://schemas.openxmlformats.org/officeDocument/2006/relationships/customXml" Target="../ink/ink9.xml"/><Relationship Id="rId36" Type="http://schemas.openxmlformats.org/officeDocument/2006/relationships/image" Target="../media/image70.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13" Type="http://schemas.openxmlformats.org/officeDocument/2006/relationships/customXml" Target="../ink/ink14.xml"/><Relationship Id="rId3" Type="http://schemas.openxmlformats.org/officeDocument/2006/relationships/image" Target="../media/image34.png"/><Relationship Id="rId7" Type="http://schemas.openxmlformats.org/officeDocument/2006/relationships/customXml" Target="../ink/ink13.xml"/><Relationship Id="rId12" Type="http://schemas.openxmlformats.org/officeDocument/2006/relationships/image" Target="../media/image41.png"/><Relationship Id="rId17" Type="http://schemas.openxmlformats.org/officeDocument/2006/relationships/image" Target="../media/image39.png"/><Relationship Id="rId2" Type="http://schemas.openxmlformats.org/officeDocument/2006/relationships/image" Target="../media/image33.png"/><Relationship Id="rId16"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15" Type="http://schemas.openxmlformats.org/officeDocument/2006/relationships/customXml" Target="../ink/ink15.xml"/><Relationship Id="rId4" Type="http://schemas.openxmlformats.org/officeDocument/2006/relationships/image" Target="../media/image35.pn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xml"/><Relationship Id="rId5" Type="http://schemas.openxmlformats.org/officeDocument/2006/relationships/image" Target="../media/image50.jpe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21.xml"/><Relationship Id="rId18" Type="http://schemas.openxmlformats.org/officeDocument/2006/relationships/slide" Target="slide34.xml"/><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slide" Target="slide16.xml"/><Relationship Id="rId17" Type="http://schemas.openxmlformats.org/officeDocument/2006/relationships/slide" Target="slide29.xml"/><Relationship Id="rId2" Type="http://schemas.openxmlformats.org/officeDocument/2006/relationships/image" Target="../media/image8.png"/><Relationship Id="rId16" Type="http://schemas.openxmlformats.org/officeDocument/2006/relationships/slide" Target="slide25.xml"/><Relationship Id="rId20" Type="http://schemas.openxmlformats.org/officeDocument/2006/relationships/customXml" Target="../ink/ink10.xml"/><Relationship Id="rId1" Type="http://schemas.openxmlformats.org/officeDocument/2006/relationships/slideLayout" Target="../slideLayouts/slideLayout4.xml"/><Relationship Id="rId6" Type="http://schemas.openxmlformats.org/officeDocument/2006/relationships/slide" Target="slide6.xml"/><Relationship Id="rId11" Type="http://schemas.openxmlformats.org/officeDocument/2006/relationships/slide" Target="slide20.xml"/><Relationship Id="rId5" Type="http://schemas.openxmlformats.org/officeDocument/2006/relationships/slide" Target="slide5.xml"/><Relationship Id="rId15" Type="http://schemas.openxmlformats.org/officeDocument/2006/relationships/slide" Target="slide24.xml"/><Relationship Id="rId10" Type="http://schemas.openxmlformats.org/officeDocument/2006/relationships/slide" Target="slide14.xml"/><Relationship Id="rId19" Type="http://schemas.openxmlformats.org/officeDocument/2006/relationships/slide" Target="slide35.xml"/><Relationship Id="rId4" Type="http://schemas.openxmlformats.org/officeDocument/2006/relationships/slide" Target="slide4.xml"/><Relationship Id="rId9" Type="http://schemas.openxmlformats.org/officeDocument/2006/relationships/slide" Target="slide12.xml"/><Relationship Id="rId14" Type="http://schemas.openxmlformats.org/officeDocument/2006/relationships/slide" Target="slide23.xml"/><Relationship Id="rId22"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smartrecruiters.com/" TargetMode="Externa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kornferry.com/insights/featured-topics/talent-recruitment/talent-acquisition-trends-2024" TargetMode="External"/><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28.xml.rels><?xml version="1.0" encoding="UTF-8" standalone="yes"?>
<Relationships xmlns="http://schemas.openxmlformats.org/package/2006/relationships"><Relationship Id="rId3" Type="http://schemas.openxmlformats.org/officeDocument/2006/relationships/hyperlink" Target="http://stdjelm.scienceandtechnology.com.vn/index.php/stdjelm/article/view/1036#title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123docz.net/document/10323590-tao-dong-luc-thuc-day-nhan-vien-lam-viec-tai-nh-tmcp-ngoai-thuong-viet-nam-vietcombank-chi-nhanh-thang-long-khoa-luan-tot-nghiep-732.ht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3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g"/></Relationships>
</file>

<file path=ppt/slides/_rels/slide3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customXml" Target="../ink/ink1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Fiin.vn"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1089"/>
            <a:lum/>
            <a:extLst>
              <a:ext uri="{BEBA8EAE-BF5A-486C-A8C5-ECC9F3942E4B}">
                <a14:imgProps xmlns:a14="http://schemas.microsoft.com/office/drawing/2010/main">
                  <a14:imgLayer r:embed="rId4">
                    <a14:imgEffect>
                      <a14:colorTemperature colorTemp="6545"/>
                    </a14:imgEffect>
                  </a14:imgLayer>
                </a14:imgProps>
              </a:ext>
            </a:extLst>
          </a:blip>
          <a:srcRect/>
          <a:stretch>
            <a:fillRect l="36000" r="-15000" b="-3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1444883"/>
            <a:ext cx="6019800" cy="2813566"/>
          </a:xfrm>
        </p:spPr>
        <p:txBody>
          <a:bodyPr anchor="ctr">
            <a:normAutofit fontScale="90000"/>
          </a:bodyPr>
          <a:lstStyle/>
          <a:p>
            <a:r>
              <a:rPr lang="en-US" b="1" dirty="0">
                <a:solidFill>
                  <a:srgbClr val="0E659B"/>
                </a:solidFill>
                <a:latin typeface="IBM Plex Mono" panose="020B0709050203000203" pitchFamily="49" charset="77"/>
              </a:rPr>
              <a:t>Analyzing recruitment trends on LinkedIn to provide human resource solutions for businesses</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4296191"/>
            <a:ext cx="5181600" cy="2616956"/>
          </a:xfrm>
        </p:spPr>
        <p:txBody>
          <a:bodyPr>
            <a:normAutofit/>
          </a:bodyPr>
          <a:lstStyle/>
          <a:p>
            <a:pPr marL="0" indent="0">
              <a:buNone/>
            </a:pPr>
            <a:r>
              <a:rPr lang="en-US" dirty="0"/>
              <a:t>Nguyen Hoang Phuong</a:t>
            </a:r>
          </a:p>
          <a:p>
            <a:pPr marL="0" indent="0">
              <a:buNone/>
            </a:pPr>
            <a:r>
              <a:rPr lang="en-US" dirty="0"/>
              <a:t>30/08/2024</a:t>
            </a:r>
          </a:p>
        </p:txBody>
      </p:sp>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
        <p:nvSpPr>
          <p:cNvPr id="5" name="TextBox 4">
            <a:extLst>
              <a:ext uri="{FF2B5EF4-FFF2-40B4-BE49-F238E27FC236}">
                <a16:creationId xmlns:a16="http://schemas.microsoft.com/office/drawing/2014/main" id="{768374C4-9441-1CA7-DE4B-758593C33C22}"/>
              </a:ext>
            </a:extLst>
          </p:cNvPr>
          <p:cNvSpPr txBox="1"/>
          <p:nvPr/>
        </p:nvSpPr>
        <p:spPr>
          <a:xfrm>
            <a:off x="11482251" y="6361611"/>
            <a:ext cx="184731" cy="369332"/>
          </a:xfrm>
          <a:prstGeom prst="rect">
            <a:avLst/>
          </a:prstGeom>
          <a:noFill/>
        </p:spPr>
        <p:txBody>
          <a:bodyPr wrap="none" rtlCol="0">
            <a:spAutoFit/>
          </a:bodyPr>
          <a:lstStyle/>
          <a:p>
            <a:endParaRPr lang="en-VN"/>
          </a:p>
        </p:txBody>
      </p:sp>
      <p:pic>
        <p:nvPicPr>
          <p:cNvPr id="9" name="Picture 8" descr="A group of people standing on a ladder&#10;&#10;Description automatically generated">
            <a:extLst>
              <a:ext uri="{FF2B5EF4-FFF2-40B4-BE49-F238E27FC236}">
                <a16:creationId xmlns:a16="http://schemas.microsoft.com/office/drawing/2014/main" id="{BF8A9528-B53B-6C9F-B7CC-56D2779DCAB4}"/>
              </a:ext>
            </a:extLst>
          </p:cNvPr>
          <p:cNvPicPr>
            <a:picLocks noChangeAspect="1"/>
          </p:cNvPicPr>
          <p:nvPr/>
        </p:nvPicPr>
        <p:blipFill>
          <a:blip r:embed="rId37"/>
          <a:stretch>
            <a:fillRect/>
          </a:stretch>
        </p:blipFill>
        <p:spPr>
          <a:xfrm>
            <a:off x="184731" y="1456801"/>
            <a:ext cx="6311037" cy="3944398"/>
          </a:xfrm>
          <a:prstGeom prst="rect">
            <a:avLst/>
          </a:prstGeom>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pc="-150" dirty="0"/>
              <a:t>TALENT “PATCHING” – A TYPICAL TALENT APPROACH</a:t>
            </a:r>
          </a:p>
        </p:txBody>
      </p:sp>
      <p:pic>
        <p:nvPicPr>
          <p:cNvPr id="6" name="Picture 5">
            <a:extLst>
              <a:ext uri="{FF2B5EF4-FFF2-40B4-BE49-F238E27FC236}">
                <a16:creationId xmlns:a16="http://schemas.microsoft.com/office/drawing/2014/main" id="{BE44267E-E577-EFD9-97A3-948C5E6883E6}"/>
              </a:ext>
            </a:extLst>
          </p:cNvPr>
          <p:cNvPicPr>
            <a:picLocks noChangeAspect="1"/>
          </p:cNvPicPr>
          <p:nvPr/>
        </p:nvPicPr>
        <p:blipFill rotWithShape="1">
          <a:blip r:embed="rId2"/>
          <a:srcRect r="69788"/>
          <a:stretch/>
        </p:blipFill>
        <p:spPr>
          <a:xfrm>
            <a:off x="571137" y="1741262"/>
            <a:ext cx="1243149" cy="1168400"/>
          </a:xfrm>
          <a:prstGeom prst="rect">
            <a:avLst/>
          </a:prstGeom>
        </p:spPr>
      </p:pic>
      <p:pic>
        <p:nvPicPr>
          <p:cNvPr id="8" name="Picture 7">
            <a:extLst>
              <a:ext uri="{FF2B5EF4-FFF2-40B4-BE49-F238E27FC236}">
                <a16:creationId xmlns:a16="http://schemas.microsoft.com/office/drawing/2014/main" id="{47C0B354-706E-E9CE-8AF4-324212CEBD66}"/>
              </a:ext>
            </a:extLst>
          </p:cNvPr>
          <p:cNvPicPr>
            <a:picLocks noChangeAspect="1"/>
          </p:cNvPicPr>
          <p:nvPr/>
        </p:nvPicPr>
        <p:blipFill rotWithShape="1">
          <a:blip r:embed="rId3"/>
          <a:srcRect r="70338"/>
          <a:stretch/>
        </p:blipFill>
        <p:spPr>
          <a:xfrm>
            <a:off x="533037" y="2895600"/>
            <a:ext cx="1243149" cy="1066800"/>
          </a:xfrm>
          <a:prstGeom prst="rect">
            <a:avLst/>
          </a:prstGeom>
        </p:spPr>
      </p:pic>
      <p:pic>
        <p:nvPicPr>
          <p:cNvPr id="10" name="Picture 9">
            <a:extLst>
              <a:ext uri="{FF2B5EF4-FFF2-40B4-BE49-F238E27FC236}">
                <a16:creationId xmlns:a16="http://schemas.microsoft.com/office/drawing/2014/main" id="{16118FA0-D5DB-022A-B6BA-28168C8467CD}"/>
              </a:ext>
            </a:extLst>
          </p:cNvPr>
          <p:cNvPicPr>
            <a:picLocks noChangeAspect="1"/>
          </p:cNvPicPr>
          <p:nvPr/>
        </p:nvPicPr>
        <p:blipFill rotWithShape="1">
          <a:blip r:embed="rId4"/>
          <a:srcRect r="73851"/>
          <a:stretch/>
        </p:blipFill>
        <p:spPr>
          <a:xfrm>
            <a:off x="469537" y="4096612"/>
            <a:ext cx="1112520" cy="1282700"/>
          </a:xfrm>
          <a:prstGeom prst="rect">
            <a:avLst/>
          </a:prstGeom>
          <a:solidFill>
            <a:schemeClr val="accent1"/>
          </a:solidFill>
        </p:spPr>
      </p:pic>
      <p:pic>
        <p:nvPicPr>
          <p:cNvPr id="12" name="Picture 11">
            <a:extLst>
              <a:ext uri="{FF2B5EF4-FFF2-40B4-BE49-F238E27FC236}">
                <a16:creationId xmlns:a16="http://schemas.microsoft.com/office/drawing/2014/main" id="{0C27B513-5F33-C941-61E6-CC3696387EAB}"/>
              </a:ext>
            </a:extLst>
          </p:cNvPr>
          <p:cNvPicPr>
            <a:picLocks noChangeAspect="1"/>
          </p:cNvPicPr>
          <p:nvPr/>
        </p:nvPicPr>
        <p:blipFill rotWithShape="1">
          <a:blip r:embed="rId5"/>
          <a:srcRect r="73615"/>
          <a:stretch/>
        </p:blipFill>
        <p:spPr>
          <a:xfrm>
            <a:off x="533037" y="5263198"/>
            <a:ext cx="1112520" cy="1041400"/>
          </a:xfrm>
          <a:prstGeom prst="rect">
            <a:avLst/>
          </a:prstGeom>
        </p:spPr>
      </p:pic>
      <p:sp>
        <p:nvSpPr>
          <p:cNvPr id="22" name="Content Placeholder 2">
            <a:extLst>
              <a:ext uri="{FF2B5EF4-FFF2-40B4-BE49-F238E27FC236}">
                <a16:creationId xmlns:a16="http://schemas.microsoft.com/office/drawing/2014/main" id="{97330A62-EAC9-3F66-5E52-B194D9EE7D02}"/>
              </a:ext>
            </a:extLst>
          </p:cNvPr>
          <p:cNvSpPr>
            <a:spLocks noGrp="1"/>
          </p:cNvSpPr>
          <p:nvPr>
            <p:ph sz="half" idx="1"/>
          </p:nvPr>
        </p:nvSpPr>
        <p:spPr>
          <a:xfrm>
            <a:off x="1814286" y="1771811"/>
            <a:ext cx="3009898" cy="1025321"/>
          </a:xfrm>
        </p:spPr>
        <p:txBody>
          <a:bodyPr anchor="ctr">
            <a:normAutofit/>
          </a:bodyPr>
          <a:lstStyle/>
          <a:p>
            <a:pPr marL="0" indent="0" algn="ctr">
              <a:buNone/>
            </a:pPr>
            <a:r>
              <a:rPr lang="en-US" sz="2600" dirty="0"/>
              <a:t>Fill specific open positions</a:t>
            </a:r>
          </a:p>
        </p:txBody>
      </p:sp>
      <p:sp>
        <p:nvSpPr>
          <p:cNvPr id="23" name="Content Placeholder 2">
            <a:extLst>
              <a:ext uri="{FF2B5EF4-FFF2-40B4-BE49-F238E27FC236}">
                <a16:creationId xmlns:a16="http://schemas.microsoft.com/office/drawing/2014/main" id="{542EA362-184D-AB78-00ED-6B433B417EDC}"/>
              </a:ext>
            </a:extLst>
          </p:cNvPr>
          <p:cNvSpPr txBox="1">
            <a:spLocks/>
          </p:cNvSpPr>
          <p:nvPr/>
        </p:nvSpPr>
        <p:spPr>
          <a:xfrm>
            <a:off x="1814287" y="2997072"/>
            <a:ext cx="3009899" cy="10253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600" dirty="0"/>
              <a:t>Search the “best” candidate</a:t>
            </a:r>
          </a:p>
        </p:txBody>
      </p:sp>
      <p:sp>
        <p:nvSpPr>
          <p:cNvPr id="24" name="Content Placeholder 2">
            <a:extLst>
              <a:ext uri="{FF2B5EF4-FFF2-40B4-BE49-F238E27FC236}">
                <a16:creationId xmlns:a16="http://schemas.microsoft.com/office/drawing/2014/main" id="{D885FD65-26F6-1340-5098-127B27981725}"/>
              </a:ext>
            </a:extLst>
          </p:cNvPr>
          <p:cNvSpPr txBox="1">
            <a:spLocks/>
          </p:cNvSpPr>
          <p:nvPr/>
        </p:nvSpPr>
        <p:spPr>
          <a:xfrm>
            <a:off x="1814286" y="4142558"/>
            <a:ext cx="3009900" cy="1025321"/>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t>Hire exactly as many people as needed</a:t>
            </a:r>
          </a:p>
        </p:txBody>
      </p:sp>
      <p:sp>
        <p:nvSpPr>
          <p:cNvPr id="27" name="Content Placeholder 2">
            <a:extLst>
              <a:ext uri="{FF2B5EF4-FFF2-40B4-BE49-F238E27FC236}">
                <a16:creationId xmlns:a16="http://schemas.microsoft.com/office/drawing/2014/main" id="{52509569-4FC3-59AB-4736-4ACBA12D3E75}"/>
              </a:ext>
            </a:extLst>
          </p:cNvPr>
          <p:cNvSpPr txBox="1">
            <a:spLocks/>
          </p:cNvSpPr>
          <p:nvPr/>
        </p:nvSpPr>
        <p:spPr>
          <a:xfrm>
            <a:off x="1852386" y="5137025"/>
            <a:ext cx="3009900" cy="10253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solidFill>
                <a:srgbClr val="000000"/>
              </a:solidFill>
              <a:effectLst/>
              <a:latin typeface="Arial" panose="020B0604020202020204" pitchFamily="34" charset="0"/>
            </a:endParaRPr>
          </a:p>
        </p:txBody>
      </p:sp>
      <p:sp>
        <p:nvSpPr>
          <p:cNvPr id="28" name="Content Placeholder 2">
            <a:extLst>
              <a:ext uri="{FF2B5EF4-FFF2-40B4-BE49-F238E27FC236}">
                <a16:creationId xmlns:a16="http://schemas.microsoft.com/office/drawing/2014/main" id="{A3815EF3-1228-05E1-055A-196E7E67B8FE}"/>
              </a:ext>
            </a:extLst>
          </p:cNvPr>
          <p:cNvSpPr txBox="1">
            <a:spLocks/>
          </p:cNvSpPr>
          <p:nvPr/>
        </p:nvSpPr>
        <p:spPr>
          <a:xfrm>
            <a:off x="1814286" y="5271237"/>
            <a:ext cx="3009900" cy="10253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600" dirty="0"/>
              <a:t>Provide training in addition to work</a:t>
            </a:r>
          </a:p>
        </p:txBody>
      </p:sp>
      <p:pic>
        <p:nvPicPr>
          <p:cNvPr id="30" name="Picture 29">
            <a:extLst>
              <a:ext uri="{FF2B5EF4-FFF2-40B4-BE49-F238E27FC236}">
                <a16:creationId xmlns:a16="http://schemas.microsoft.com/office/drawing/2014/main" id="{4AD3C9CC-8F96-7D71-96F4-B03950B53807}"/>
              </a:ext>
            </a:extLst>
          </p:cNvPr>
          <p:cNvPicPr>
            <a:picLocks noChangeAspect="1"/>
          </p:cNvPicPr>
          <p:nvPr/>
        </p:nvPicPr>
        <p:blipFill>
          <a:blip r:embed="rId6"/>
          <a:stretch>
            <a:fillRect/>
          </a:stretch>
        </p:blipFill>
        <p:spPr>
          <a:xfrm>
            <a:off x="4862284" y="1867449"/>
            <a:ext cx="3365500" cy="838200"/>
          </a:xfrm>
          <a:prstGeom prst="rect">
            <a:avLst/>
          </a:prstGeom>
        </p:spPr>
      </p:pic>
      <p:pic>
        <p:nvPicPr>
          <p:cNvPr id="32" name="Picture 31">
            <a:extLst>
              <a:ext uri="{FF2B5EF4-FFF2-40B4-BE49-F238E27FC236}">
                <a16:creationId xmlns:a16="http://schemas.microsoft.com/office/drawing/2014/main" id="{CDACC317-C613-D5FB-B2E7-540150993B56}"/>
              </a:ext>
            </a:extLst>
          </p:cNvPr>
          <p:cNvPicPr>
            <a:picLocks noChangeAspect="1"/>
          </p:cNvPicPr>
          <p:nvPr/>
        </p:nvPicPr>
        <p:blipFill>
          <a:blip r:embed="rId7"/>
          <a:stretch>
            <a:fillRect/>
          </a:stretch>
        </p:blipFill>
        <p:spPr>
          <a:xfrm>
            <a:off x="4862284" y="3052467"/>
            <a:ext cx="3365500" cy="812800"/>
          </a:xfrm>
          <a:prstGeom prst="rect">
            <a:avLst/>
          </a:prstGeom>
        </p:spPr>
      </p:pic>
      <p:pic>
        <p:nvPicPr>
          <p:cNvPr id="34" name="Picture 33">
            <a:extLst>
              <a:ext uri="{FF2B5EF4-FFF2-40B4-BE49-F238E27FC236}">
                <a16:creationId xmlns:a16="http://schemas.microsoft.com/office/drawing/2014/main" id="{CACC1A70-2B13-F71E-C708-3C88A60ED11C}"/>
              </a:ext>
            </a:extLst>
          </p:cNvPr>
          <p:cNvPicPr>
            <a:picLocks noChangeAspect="1"/>
          </p:cNvPicPr>
          <p:nvPr/>
        </p:nvPicPr>
        <p:blipFill>
          <a:blip r:embed="rId8"/>
          <a:stretch>
            <a:fillRect/>
          </a:stretch>
        </p:blipFill>
        <p:spPr>
          <a:xfrm>
            <a:off x="4862284" y="4216805"/>
            <a:ext cx="3365500" cy="838200"/>
          </a:xfrm>
          <a:prstGeom prst="rect">
            <a:avLst/>
          </a:prstGeom>
        </p:spPr>
      </p:pic>
      <p:pic>
        <p:nvPicPr>
          <p:cNvPr id="36" name="Picture 35">
            <a:extLst>
              <a:ext uri="{FF2B5EF4-FFF2-40B4-BE49-F238E27FC236}">
                <a16:creationId xmlns:a16="http://schemas.microsoft.com/office/drawing/2014/main" id="{1C95028B-5CD5-BC7F-23B2-5726D97EC453}"/>
              </a:ext>
            </a:extLst>
          </p:cNvPr>
          <p:cNvPicPr>
            <a:picLocks noChangeAspect="1"/>
          </p:cNvPicPr>
          <p:nvPr/>
        </p:nvPicPr>
        <p:blipFill>
          <a:blip r:embed="rId9"/>
          <a:stretch>
            <a:fillRect/>
          </a:stretch>
        </p:blipFill>
        <p:spPr>
          <a:xfrm>
            <a:off x="4874984" y="5382283"/>
            <a:ext cx="3352800" cy="825500"/>
          </a:xfrm>
          <a:prstGeom prst="rect">
            <a:avLst/>
          </a:prstGeom>
        </p:spPr>
      </p:pic>
      <p:sp>
        <p:nvSpPr>
          <p:cNvPr id="37" name="Content Placeholder 2">
            <a:extLst>
              <a:ext uri="{FF2B5EF4-FFF2-40B4-BE49-F238E27FC236}">
                <a16:creationId xmlns:a16="http://schemas.microsoft.com/office/drawing/2014/main" id="{C4F7A62C-3357-7066-87E4-5ADDC6B13CB7}"/>
              </a:ext>
            </a:extLst>
          </p:cNvPr>
          <p:cNvSpPr txBox="1">
            <a:spLocks/>
          </p:cNvSpPr>
          <p:nvPr/>
        </p:nvSpPr>
        <p:spPr>
          <a:xfrm>
            <a:off x="8781147" y="2325461"/>
            <a:ext cx="2572653" cy="46789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b="1" i="1" dirty="0"/>
              <a:t>Just-in-time hiring </a:t>
            </a:r>
            <a:r>
              <a:rPr lang="en-US" dirty="0"/>
              <a:t> </a:t>
            </a:r>
          </a:p>
          <a:p>
            <a:pPr marL="0" indent="0" algn="ctr">
              <a:buFont typeface="Arial"/>
              <a:buNone/>
            </a:pPr>
            <a:endParaRPr lang="en-US" dirty="0"/>
          </a:p>
          <a:p>
            <a:pPr marL="0" indent="0" algn="ctr">
              <a:buFont typeface="Arial"/>
              <a:buNone/>
            </a:pPr>
            <a:endParaRPr lang="en-US" dirty="0"/>
          </a:p>
          <a:p>
            <a:pPr marL="0" indent="0" algn="ctr">
              <a:buFont typeface="Arial"/>
              <a:buNone/>
            </a:pPr>
            <a:endParaRPr lang="en-US" dirty="0"/>
          </a:p>
          <a:p>
            <a:pPr marL="0" indent="0" algn="ctr">
              <a:buFont typeface="Arial"/>
              <a:buNone/>
            </a:pPr>
            <a:r>
              <a:rPr lang="en-US" b="1" i="1" dirty="0"/>
              <a:t>Training “the right” technical specialists</a:t>
            </a:r>
            <a:r>
              <a:rPr lang="en-US" dirty="0"/>
              <a:t> </a:t>
            </a:r>
          </a:p>
        </p:txBody>
      </p:sp>
      <p:pic>
        <p:nvPicPr>
          <p:cNvPr id="40" name="Picture 39">
            <a:extLst>
              <a:ext uri="{FF2B5EF4-FFF2-40B4-BE49-F238E27FC236}">
                <a16:creationId xmlns:a16="http://schemas.microsoft.com/office/drawing/2014/main" id="{7FDFD4BB-41E1-2FF0-A15A-9EB17C094E04}"/>
              </a:ext>
            </a:extLst>
          </p:cNvPr>
          <p:cNvPicPr>
            <a:picLocks noChangeAspect="1"/>
          </p:cNvPicPr>
          <p:nvPr/>
        </p:nvPicPr>
        <p:blipFill>
          <a:blip r:embed="rId10"/>
          <a:stretch>
            <a:fillRect/>
          </a:stretch>
        </p:blipFill>
        <p:spPr>
          <a:xfrm>
            <a:off x="185054" y="6562226"/>
            <a:ext cx="6451600" cy="279400"/>
          </a:xfrm>
          <a:prstGeom prst="rect">
            <a:avLst/>
          </a:prstGeom>
        </p:spPr>
      </p:pic>
    </p:spTree>
    <p:extLst>
      <p:ext uri="{BB962C8B-B14F-4D97-AF65-F5344CB8AC3E}">
        <p14:creationId xmlns:p14="http://schemas.microsoft.com/office/powerpoint/2010/main" val="139578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9F2DDD9-A93B-7129-7640-787147874F3D}"/>
              </a:ext>
            </a:extLst>
          </p:cNvPr>
          <p:cNvSpPr txBox="1">
            <a:spLocks/>
          </p:cNvSpPr>
          <p:nvPr/>
        </p:nvSpPr>
        <p:spPr>
          <a:xfrm>
            <a:off x="5040086" y="2863006"/>
            <a:ext cx="5805714" cy="10253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solidFill>
                  <a:srgbClr val="0E659B"/>
                </a:solidFill>
              </a:rPr>
              <a:t>Escalates salaries within narrow talent pools.</a:t>
            </a:r>
          </a:p>
          <a:p>
            <a:pPr marL="0" indent="0">
              <a:buFont typeface="Arial"/>
              <a:buNone/>
            </a:pPr>
            <a:r>
              <a:rPr lang="en-US" sz="2400" dirty="0">
                <a:solidFill>
                  <a:srgbClr val="0E659B"/>
                </a:solidFill>
              </a:rPr>
              <a:t>Increases time to hire.</a:t>
            </a:r>
          </a:p>
        </p:txBody>
      </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pc="-150" dirty="0"/>
              <a:t>TALENT “PATCHING” – Falls Short</a:t>
            </a:r>
          </a:p>
        </p:txBody>
      </p:sp>
      <p:sp>
        <p:nvSpPr>
          <p:cNvPr id="27" name="Content Placeholder 2">
            <a:extLst>
              <a:ext uri="{FF2B5EF4-FFF2-40B4-BE49-F238E27FC236}">
                <a16:creationId xmlns:a16="http://schemas.microsoft.com/office/drawing/2014/main" id="{52509569-4FC3-59AB-4736-4ACBA12D3E75}"/>
              </a:ext>
            </a:extLst>
          </p:cNvPr>
          <p:cNvSpPr txBox="1">
            <a:spLocks/>
          </p:cNvSpPr>
          <p:nvPr/>
        </p:nvSpPr>
        <p:spPr>
          <a:xfrm>
            <a:off x="1852386" y="5137025"/>
            <a:ext cx="3009900" cy="10253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solidFill>
                <a:srgbClr val="000000"/>
              </a:solidFill>
              <a:effectLst/>
              <a:latin typeface="Arial" panose="020B0604020202020204" pitchFamily="34" charset="0"/>
            </a:endParaRPr>
          </a:p>
        </p:txBody>
      </p:sp>
      <p:pic>
        <p:nvPicPr>
          <p:cNvPr id="30" name="Picture 29">
            <a:extLst>
              <a:ext uri="{FF2B5EF4-FFF2-40B4-BE49-F238E27FC236}">
                <a16:creationId xmlns:a16="http://schemas.microsoft.com/office/drawing/2014/main" id="{4AD3C9CC-8F96-7D71-96F4-B03950B53807}"/>
              </a:ext>
            </a:extLst>
          </p:cNvPr>
          <p:cNvPicPr>
            <a:picLocks noChangeAspect="1"/>
          </p:cNvPicPr>
          <p:nvPr/>
        </p:nvPicPr>
        <p:blipFill>
          <a:blip r:embed="rId2"/>
          <a:stretch>
            <a:fillRect/>
          </a:stretch>
        </p:blipFill>
        <p:spPr>
          <a:xfrm>
            <a:off x="932541" y="1784249"/>
            <a:ext cx="3365500" cy="838200"/>
          </a:xfrm>
          <a:prstGeom prst="rect">
            <a:avLst/>
          </a:prstGeom>
        </p:spPr>
      </p:pic>
      <p:pic>
        <p:nvPicPr>
          <p:cNvPr id="32" name="Picture 31">
            <a:extLst>
              <a:ext uri="{FF2B5EF4-FFF2-40B4-BE49-F238E27FC236}">
                <a16:creationId xmlns:a16="http://schemas.microsoft.com/office/drawing/2014/main" id="{CDACC317-C613-D5FB-B2E7-540150993B56}"/>
              </a:ext>
            </a:extLst>
          </p:cNvPr>
          <p:cNvPicPr>
            <a:picLocks noChangeAspect="1"/>
          </p:cNvPicPr>
          <p:nvPr/>
        </p:nvPicPr>
        <p:blipFill>
          <a:blip r:embed="rId3"/>
          <a:stretch>
            <a:fillRect/>
          </a:stretch>
        </p:blipFill>
        <p:spPr>
          <a:xfrm>
            <a:off x="932541" y="2969267"/>
            <a:ext cx="3365500" cy="812800"/>
          </a:xfrm>
          <a:prstGeom prst="rect">
            <a:avLst/>
          </a:prstGeom>
        </p:spPr>
      </p:pic>
      <p:pic>
        <p:nvPicPr>
          <p:cNvPr id="34" name="Picture 33">
            <a:extLst>
              <a:ext uri="{FF2B5EF4-FFF2-40B4-BE49-F238E27FC236}">
                <a16:creationId xmlns:a16="http://schemas.microsoft.com/office/drawing/2014/main" id="{CACC1A70-2B13-F71E-C708-3C88A60ED11C}"/>
              </a:ext>
            </a:extLst>
          </p:cNvPr>
          <p:cNvPicPr>
            <a:picLocks noChangeAspect="1"/>
          </p:cNvPicPr>
          <p:nvPr/>
        </p:nvPicPr>
        <p:blipFill>
          <a:blip r:embed="rId4"/>
          <a:stretch>
            <a:fillRect/>
          </a:stretch>
        </p:blipFill>
        <p:spPr>
          <a:xfrm>
            <a:off x="932541" y="4133605"/>
            <a:ext cx="3365500" cy="838200"/>
          </a:xfrm>
          <a:prstGeom prst="rect">
            <a:avLst/>
          </a:prstGeom>
        </p:spPr>
      </p:pic>
      <p:pic>
        <p:nvPicPr>
          <p:cNvPr id="36" name="Picture 35">
            <a:extLst>
              <a:ext uri="{FF2B5EF4-FFF2-40B4-BE49-F238E27FC236}">
                <a16:creationId xmlns:a16="http://schemas.microsoft.com/office/drawing/2014/main" id="{1C95028B-5CD5-BC7F-23B2-5726D97EC453}"/>
              </a:ext>
            </a:extLst>
          </p:cNvPr>
          <p:cNvPicPr>
            <a:picLocks noChangeAspect="1"/>
          </p:cNvPicPr>
          <p:nvPr/>
        </p:nvPicPr>
        <p:blipFill>
          <a:blip r:embed="rId5"/>
          <a:stretch>
            <a:fillRect/>
          </a:stretch>
        </p:blipFill>
        <p:spPr>
          <a:xfrm>
            <a:off x="945241" y="5299083"/>
            <a:ext cx="3352800" cy="825500"/>
          </a:xfrm>
          <a:prstGeom prst="rect">
            <a:avLst/>
          </a:prstGeom>
        </p:spPr>
      </p:pic>
      <p:pic>
        <p:nvPicPr>
          <p:cNvPr id="40" name="Picture 39">
            <a:extLst>
              <a:ext uri="{FF2B5EF4-FFF2-40B4-BE49-F238E27FC236}">
                <a16:creationId xmlns:a16="http://schemas.microsoft.com/office/drawing/2014/main" id="{7FDFD4BB-41E1-2FF0-A15A-9EB17C094E04}"/>
              </a:ext>
            </a:extLst>
          </p:cNvPr>
          <p:cNvPicPr>
            <a:picLocks noChangeAspect="1"/>
          </p:cNvPicPr>
          <p:nvPr/>
        </p:nvPicPr>
        <p:blipFill>
          <a:blip r:embed="rId6"/>
          <a:stretch>
            <a:fillRect/>
          </a:stretch>
        </p:blipFill>
        <p:spPr>
          <a:xfrm>
            <a:off x="185054" y="6562226"/>
            <a:ext cx="6451600" cy="279400"/>
          </a:xfrm>
          <a:prstGeom prst="rect">
            <a:avLst/>
          </a:prstGeom>
        </p:spPr>
      </p:pic>
      <p:sp>
        <p:nvSpPr>
          <p:cNvPr id="5" name="Content Placeholder 2">
            <a:extLst>
              <a:ext uri="{FF2B5EF4-FFF2-40B4-BE49-F238E27FC236}">
                <a16:creationId xmlns:a16="http://schemas.microsoft.com/office/drawing/2014/main" id="{08CDBA1F-3BB6-AEC2-C53A-3C2278089D92}"/>
              </a:ext>
            </a:extLst>
          </p:cNvPr>
          <p:cNvSpPr>
            <a:spLocks noGrp="1"/>
          </p:cNvSpPr>
          <p:nvPr>
            <p:ph sz="half" idx="1"/>
          </p:nvPr>
        </p:nvSpPr>
        <p:spPr>
          <a:xfrm>
            <a:off x="5040086" y="1690688"/>
            <a:ext cx="5413829" cy="1025321"/>
          </a:xfrm>
        </p:spPr>
        <p:txBody>
          <a:bodyPr anchor="ctr">
            <a:normAutofit/>
          </a:bodyPr>
          <a:lstStyle/>
          <a:p>
            <a:pPr marL="0" indent="0">
              <a:buNone/>
            </a:pPr>
            <a:r>
              <a:rPr lang="en-US" sz="2400" dirty="0">
                <a:solidFill>
                  <a:srgbClr val="0E659B"/>
                </a:solidFill>
              </a:rPr>
              <a:t>Diverts attention to near-term needs.</a:t>
            </a:r>
          </a:p>
          <a:p>
            <a:pPr marL="0" indent="0">
              <a:buNone/>
            </a:pPr>
            <a:r>
              <a:rPr lang="en-US" sz="2400" dirty="0">
                <a:solidFill>
                  <a:srgbClr val="0E659B"/>
                </a:solidFill>
              </a:rPr>
              <a:t>Leaves gaps until filled.</a:t>
            </a:r>
          </a:p>
        </p:txBody>
      </p:sp>
      <p:sp>
        <p:nvSpPr>
          <p:cNvPr id="13" name="Content Placeholder 2">
            <a:extLst>
              <a:ext uri="{FF2B5EF4-FFF2-40B4-BE49-F238E27FC236}">
                <a16:creationId xmlns:a16="http://schemas.microsoft.com/office/drawing/2014/main" id="{C1E3C640-956C-48DD-1FB5-16214C943B4A}"/>
              </a:ext>
            </a:extLst>
          </p:cNvPr>
          <p:cNvSpPr txBox="1">
            <a:spLocks/>
          </p:cNvSpPr>
          <p:nvPr/>
        </p:nvSpPr>
        <p:spPr>
          <a:xfrm>
            <a:off x="5040086" y="4035324"/>
            <a:ext cx="6313714" cy="10253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solidFill>
                  <a:srgbClr val="0E659B"/>
                </a:solidFill>
              </a:rPr>
              <a:t>Limits organizational agility.</a:t>
            </a:r>
          </a:p>
          <a:p>
            <a:pPr marL="0" indent="0">
              <a:buFont typeface="Arial"/>
              <a:buNone/>
            </a:pPr>
            <a:r>
              <a:rPr lang="en-US" sz="2400" dirty="0">
                <a:solidFill>
                  <a:srgbClr val="0E659B"/>
                </a:solidFill>
              </a:rPr>
              <a:t>Creates key-person dependency and burnout.</a:t>
            </a:r>
          </a:p>
        </p:txBody>
      </p:sp>
      <p:sp>
        <p:nvSpPr>
          <p:cNvPr id="14" name="Content Placeholder 2">
            <a:extLst>
              <a:ext uri="{FF2B5EF4-FFF2-40B4-BE49-F238E27FC236}">
                <a16:creationId xmlns:a16="http://schemas.microsoft.com/office/drawing/2014/main" id="{6E3AA435-9244-512D-A756-654757B33D05}"/>
              </a:ext>
            </a:extLst>
          </p:cNvPr>
          <p:cNvSpPr txBox="1">
            <a:spLocks/>
          </p:cNvSpPr>
          <p:nvPr/>
        </p:nvSpPr>
        <p:spPr>
          <a:xfrm>
            <a:off x="5040086" y="5194958"/>
            <a:ext cx="6313714" cy="10253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solidFill>
                  <a:srgbClr val="0E659B"/>
                </a:solidFill>
              </a:rPr>
              <a:t>Deprioritizes learning in favor of “doing work.”</a:t>
            </a:r>
          </a:p>
          <a:p>
            <a:pPr marL="0" indent="0">
              <a:buFont typeface="Arial"/>
              <a:buNone/>
            </a:pPr>
            <a:r>
              <a:rPr lang="en-US" sz="2400" dirty="0">
                <a:solidFill>
                  <a:srgbClr val="0E659B"/>
                </a:solidFill>
              </a:rPr>
              <a:t>Detaches learning from its application.</a:t>
            </a:r>
          </a:p>
        </p:txBody>
      </p:sp>
      <p:sp>
        <p:nvSpPr>
          <p:cNvPr id="3" name="Content Placeholder 2">
            <a:extLst>
              <a:ext uri="{FF2B5EF4-FFF2-40B4-BE49-F238E27FC236}">
                <a16:creationId xmlns:a16="http://schemas.microsoft.com/office/drawing/2014/main" id="{D5F81218-EE4B-9E24-EF5A-984E0087FA52}"/>
              </a:ext>
            </a:extLst>
          </p:cNvPr>
          <p:cNvSpPr txBox="1">
            <a:spLocks/>
          </p:cNvSpPr>
          <p:nvPr/>
        </p:nvSpPr>
        <p:spPr>
          <a:xfrm>
            <a:off x="4549791" y="1606191"/>
            <a:ext cx="624990" cy="8729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dirty="0">
              <a:solidFill>
                <a:srgbClr val="0E659B"/>
              </a:solidFill>
            </a:endParaRPr>
          </a:p>
        </p:txBody>
      </p:sp>
      <p:sp>
        <p:nvSpPr>
          <p:cNvPr id="4" name="TextBox 3">
            <a:extLst>
              <a:ext uri="{FF2B5EF4-FFF2-40B4-BE49-F238E27FC236}">
                <a16:creationId xmlns:a16="http://schemas.microsoft.com/office/drawing/2014/main" id="{89853ECB-4E65-FFA1-627E-C21B69ACD910}"/>
              </a:ext>
            </a:extLst>
          </p:cNvPr>
          <p:cNvSpPr txBox="1"/>
          <p:nvPr/>
        </p:nvSpPr>
        <p:spPr>
          <a:xfrm>
            <a:off x="4698124" y="2285999"/>
            <a:ext cx="341962" cy="430009"/>
          </a:xfrm>
          <a:prstGeom prst="rect">
            <a:avLst/>
          </a:prstGeom>
          <a:noFill/>
        </p:spPr>
        <p:txBody>
          <a:bodyPr wrap="square" rtlCol="0">
            <a:spAutoFit/>
          </a:bodyPr>
          <a:lstStyle/>
          <a:p>
            <a:endParaRPr lang="en-VN"/>
          </a:p>
        </p:txBody>
      </p:sp>
      <p:pic>
        <p:nvPicPr>
          <p:cNvPr id="8" name="Picture 7" descr="A red x symbol on a white background&#10;&#10;Description automatically generated">
            <a:extLst>
              <a:ext uri="{FF2B5EF4-FFF2-40B4-BE49-F238E27FC236}">
                <a16:creationId xmlns:a16="http://schemas.microsoft.com/office/drawing/2014/main" id="{39A5895A-2338-3347-F2F5-ADCEF55ABF26}"/>
              </a:ext>
            </a:extLst>
          </p:cNvPr>
          <p:cNvPicPr>
            <a:picLocks noChangeAspect="1"/>
          </p:cNvPicPr>
          <p:nvPr/>
        </p:nvPicPr>
        <p:blipFill>
          <a:blip r:embed="rId7"/>
          <a:stretch>
            <a:fillRect/>
          </a:stretch>
        </p:blipFill>
        <p:spPr>
          <a:xfrm>
            <a:off x="4698124" y="1810341"/>
            <a:ext cx="368300" cy="368300"/>
          </a:xfrm>
          <a:prstGeom prst="rect">
            <a:avLst/>
          </a:prstGeom>
        </p:spPr>
      </p:pic>
      <p:pic>
        <p:nvPicPr>
          <p:cNvPr id="9" name="Picture 8" descr="A red x symbol on a white background&#10;&#10;Description automatically generated">
            <a:extLst>
              <a:ext uri="{FF2B5EF4-FFF2-40B4-BE49-F238E27FC236}">
                <a16:creationId xmlns:a16="http://schemas.microsoft.com/office/drawing/2014/main" id="{49FD37E6-D596-0F4B-58C7-D7089B41C898}"/>
              </a:ext>
            </a:extLst>
          </p:cNvPr>
          <p:cNvPicPr>
            <a:picLocks noChangeAspect="1"/>
          </p:cNvPicPr>
          <p:nvPr/>
        </p:nvPicPr>
        <p:blipFill>
          <a:blip r:embed="rId7"/>
          <a:stretch>
            <a:fillRect/>
          </a:stretch>
        </p:blipFill>
        <p:spPr>
          <a:xfrm>
            <a:off x="4698124" y="2245125"/>
            <a:ext cx="368300" cy="368300"/>
          </a:xfrm>
          <a:prstGeom prst="rect">
            <a:avLst/>
          </a:prstGeom>
        </p:spPr>
      </p:pic>
      <p:pic>
        <p:nvPicPr>
          <p:cNvPr id="10" name="Picture 9" descr="A red x symbol on a white background&#10;&#10;Description automatically generated">
            <a:extLst>
              <a:ext uri="{FF2B5EF4-FFF2-40B4-BE49-F238E27FC236}">
                <a16:creationId xmlns:a16="http://schemas.microsoft.com/office/drawing/2014/main" id="{E75C92D9-B477-8305-B625-A004EECE4D6B}"/>
              </a:ext>
            </a:extLst>
          </p:cNvPr>
          <p:cNvPicPr>
            <a:picLocks noChangeAspect="1"/>
          </p:cNvPicPr>
          <p:nvPr/>
        </p:nvPicPr>
        <p:blipFill>
          <a:blip r:embed="rId7"/>
          <a:stretch>
            <a:fillRect/>
          </a:stretch>
        </p:blipFill>
        <p:spPr>
          <a:xfrm>
            <a:off x="4698124" y="2969501"/>
            <a:ext cx="368300" cy="368300"/>
          </a:xfrm>
          <a:prstGeom prst="rect">
            <a:avLst/>
          </a:prstGeom>
        </p:spPr>
      </p:pic>
      <p:pic>
        <p:nvPicPr>
          <p:cNvPr id="11" name="Picture 10" descr="A red x symbol on a white background&#10;&#10;Description automatically generated">
            <a:extLst>
              <a:ext uri="{FF2B5EF4-FFF2-40B4-BE49-F238E27FC236}">
                <a16:creationId xmlns:a16="http://schemas.microsoft.com/office/drawing/2014/main" id="{2872927F-40A6-741E-7754-4BF19980594F}"/>
              </a:ext>
            </a:extLst>
          </p:cNvPr>
          <p:cNvPicPr>
            <a:picLocks noChangeAspect="1"/>
          </p:cNvPicPr>
          <p:nvPr/>
        </p:nvPicPr>
        <p:blipFill>
          <a:blip r:embed="rId7"/>
          <a:stretch>
            <a:fillRect/>
          </a:stretch>
        </p:blipFill>
        <p:spPr>
          <a:xfrm>
            <a:off x="4698124" y="3428914"/>
            <a:ext cx="368300" cy="368300"/>
          </a:xfrm>
          <a:prstGeom prst="rect">
            <a:avLst/>
          </a:prstGeom>
        </p:spPr>
      </p:pic>
      <p:pic>
        <p:nvPicPr>
          <p:cNvPr id="12" name="Picture 11" descr="A red x symbol on a white background&#10;&#10;Description automatically generated">
            <a:extLst>
              <a:ext uri="{FF2B5EF4-FFF2-40B4-BE49-F238E27FC236}">
                <a16:creationId xmlns:a16="http://schemas.microsoft.com/office/drawing/2014/main" id="{823A9768-144E-A4EC-673E-0F8FFAE9E634}"/>
              </a:ext>
            </a:extLst>
          </p:cNvPr>
          <p:cNvPicPr>
            <a:picLocks noChangeAspect="1"/>
          </p:cNvPicPr>
          <p:nvPr/>
        </p:nvPicPr>
        <p:blipFill>
          <a:blip r:embed="rId7"/>
          <a:stretch>
            <a:fillRect/>
          </a:stretch>
        </p:blipFill>
        <p:spPr>
          <a:xfrm>
            <a:off x="4709010" y="4139194"/>
            <a:ext cx="368300" cy="368300"/>
          </a:xfrm>
          <a:prstGeom prst="rect">
            <a:avLst/>
          </a:prstGeom>
        </p:spPr>
      </p:pic>
      <p:pic>
        <p:nvPicPr>
          <p:cNvPr id="15" name="Picture 14" descr="A red x symbol on a white background&#10;&#10;Description automatically generated">
            <a:extLst>
              <a:ext uri="{FF2B5EF4-FFF2-40B4-BE49-F238E27FC236}">
                <a16:creationId xmlns:a16="http://schemas.microsoft.com/office/drawing/2014/main" id="{35B8C3D0-73B6-164F-8291-598F91C2FF9A}"/>
              </a:ext>
            </a:extLst>
          </p:cNvPr>
          <p:cNvPicPr>
            <a:picLocks noChangeAspect="1"/>
          </p:cNvPicPr>
          <p:nvPr/>
        </p:nvPicPr>
        <p:blipFill>
          <a:blip r:embed="rId7"/>
          <a:stretch>
            <a:fillRect/>
          </a:stretch>
        </p:blipFill>
        <p:spPr>
          <a:xfrm>
            <a:off x="4709010" y="4596256"/>
            <a:ext cx="368300" cy="368300"/>
          </a:xfrm>
          <a:prstGeom prst="rect">
            <a:avLst/>
          </a:prstGeom>
        </p:spPr>
      </p:pic>
      <p:pic>
        <p:nvPicPr>
          <p:cNvPr id="16" name="Picture 15" descr="A red x symbol on a white background&#10;&#10;Description automatically generated">
            <a:extLst>
              <a:ext uri="{FF2B5EF4-FFF2-40B4-BE49-F238E27FC236}">
                <a16:creationId xmlns:a16="http://schemas.microsoft.com/office/drawing/2014/main" id="{BD5ED53F-A67E-2E4A-A196-819208DA2937}"/>
              </a:ext>
            </a:extLst>
          </p:cNvPr>
          <p:cNvPicPr>
            <a:picLocks noChangeAspect="1"/>
          </p:cNvPicPr>
          <p:nvPr/>
        </p:nvPicPr>
        <p:blipFill>
          <a:blip r:embed="rId7"/>
          <a:stretch>
            <a:fillRect/>
          </a:stretch>
        </p:blipFill>
        <p:spPr>
          <a:xfrm>
            <a:off x="4709010" y="5319726"/>
            <a:ext cx="368300" cy="368300"/>
          </a:xfrm>
          <a:prstGeom prst="rect">
            <a:avLst/>
          </a:prstGeom>
        </p:spPr>
      </p:pic>
      <p:pic>
        <p:nvPicPr>
          <p:cNvPr id="17" name="Picture 16" descr="A red x symbol on a white background&#10;&#10;Description automatically generated">
            <a:extLst>
              <a:ext uri="{FF2B5EF4-FFF2-40B4-BE49-F238E27FC236}">
                <a16:creationId xmlns:a16="http://schemas.microsoft.com/office/drawing/2014/main" id="{336974F3-0E08-9F86-4F66-F6D689DCBCDD}"/>
              </a:ext>
            </a:extLst>
          </p:cNvPr>
          <p:cNvPicPr>
            <a:picLocks noChangeAspect="1"/>
          </p:cNvPicPr>
          <p:nvPr/>
        </p:nvPicPr>
        <p:blipFill>
          <a:blip r:embed="rId7"/>
          <a:stretch>
            <a:fillRect/>
          </a:stretch>
        </p:blipFill>
        <p:spPr>
          <a:xfrm>
            <a:off x="4709010" y="5780531"/>
            <a:ext cx="368300" cy="368300"/>
          </a:xfrm>
          <a:prstGeom prst="rect">
            <a:avLst/>
          </a:prstGeom>
        </p:spPr>
      </p:pic>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CDA016BA-ADBA-CBAD-5C24-1DD3A878D96F}"/>
                  </a:ext>
                </a:extLst>
              </p14:cNvPr>
              <p14:cNvContentPartPr/>
              <p14:nvPr/>
            </p14:nvContentPartPr>
            <p14:xfrm>
              <a:off x="2419337" y="2484037"/>
              <a:ext cx="2880" cy="7200"/>
            </p14:xfrm>
          </p:contentPart>
        </mc:Choice>
        <mc:Fallback xmlns="">
          <p:pic>
            <p:nvPicPr>
              <p:cNvPr id="18" name="Ink 17">
                <a:extLst>
                  <a:ext uri="{FF2B5EF4-FFF2-40B4-BE49-F238E27FC236}">
                    <a16:creationId xmlns:a16="http://schemas.microsoft.com/office/drawing/2014/main" id="{CDA016BA-ADBA-CBAD-5C24-1DD3A878D96F}"/>
                  </a:ext>
                </a:extLst>
              </p:cNvPr>
              <p:cNvPicPr/>
              <p:nvPr/>
            </p:nvPicPr>
            <p:blipFill>
              <a:blip r:embed="rId9"/>
              <a:stretch>
                <a:fillRect/>
              </a:stretch>
            </p:blipFill>
            <p:spPr>
              <a:xfrm>
                <a:off x="2410337" y="2475397"/>
                <a:ext cx="20520" cy="24840"/>
              </a:xfrm>
              <a:prstGeom prst="rect">
                <a:avLst/>
              </a:prstGeom>
            </p:spPr>
          </p:pic>
        </mc:Fallback>
      </mc:AlternateContent>
    </p:spTree>
    <p:extLst>
      <p:ext uri="{BB962C8B-B14F-4D97-AF65-F5344CB8AC3E}">
        <p14:creationId xmlns:p14="http://schemas.microsoft.com/office/powerpoint/2010/main" val="149670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AD6F80B-EB2D-5CFD-1CE8-E7E13DAC07C0}"/>
              </a:ext>
            </a:extLst>
          </p:cNvPr>
          <p:cNvPicPr>
            <a:picLocks noChangeAspect="1"/>
          </p:cNvPicPr>
          <p:nvPr/>
        </p:nvPicPr>
        <p:blipFill>
          <a:blip r:embed="rId2"/>
          <a:stretch>
            <a:fillRect/>
          </a:stretch>
        </p:blipFill>
        <p:spPr>
          <a:xfrm>
            <a:off x="7202803" y="1926761"/>
            <a:ext cx="5474396" cy="2729444"/>
          </a:xfrm>
          <a:prstGeom prst="rect">
            <a:avLst/>
          </a:prstGeom>
        </p:spPr>
      </p:pic>
      <p:pic>
        <p:nvPicPr>
          <p:cNvPr id="16" name="Picture 15">
            <a:extLst>
              <a:ext uri="{FF2B5EF4-FFF2-40B4-BE49-F238E27FC236}">
                <a16:creationId xmlns:a16="http://schemas.microsoft.com/office/drawing/2014/main" id="{86DD7DC2-B44A-A1C2-8B2B-17D5543E044D}"/>
              </a:ext>
            </a:extLst>
          </p:cNvPr>
          <p:cNvPicPr>
            <a:picLocks noChangeAspect="1"/>
          </p:cNvPicPr>
          <p:nvPr/>
        </p:nvPicPr>
        <p:blipFill>
          <a:blip r:embed="rId3"/>
          <a:stretch>
            <a:fillRect/>
          </a:stretch>
        </p:blipFill>
        <p:spPr>
          <a:xfrm>
            <a:off x="-566188" y="1967854"/>
            <a:ext cx="5131320" cy="2558392"/>
          </a:xfrm>
          <a:prstGeom prst="rect">
            <a:avLst/>
          </a:prstGeom>
        </p:spPr>
      </p:pic>
      <p:pic>
        <p:nvPicPr>
          <p:cNvPr id="12" name="Picture 11" descr="A close up of words&#10;&#10;Description automatically generated">
            <a:extLst>
              <a:ext uri="{FF2B5EF4-FFF2-40B4-BE49-F238E27FC236}">
                <a16:creationId xmlns:a16="http://schemas.microsoft.com/office/drawing/2014/main" id="{BA44FC57-27F5-7E78-1B75-62F0F2F3C531}"/>
              </a:ext>
            </a:extLst>
          </p:cNvPr>
          <p:cNvPicPr>
            <a:picLocks noChangeAspect="1"/>
          </p:cNvPicPr>
          <p:nvPr/>
        </p:nvPicPr>
        <p:blipFill>
          <a:blip r:embed="rId4"/>
          <a:stretch>
            <a:fillRect/>
          </a:stretch>
        </p:blipFill>
        <p:spPr>
          <a:xfrm>
            <a:off x="3437512" y="2027068"/>
            <a:ext cx="4893791" cy="2439964"/>
          </a:xfrm>
          <a:prstGeom prst="rect">
            <a:avLst/>
          </a:prstGeom>
        </p:spPr>
      </p:pic>
      <p:pic>
        <p:nvPicPr>
          <p:cNvPr id="27" name="Picture 26" descr="A screenshot of a phone&#10;&#10;Description automatically generated">
            <a:extLst>
              <a:ext uri="{FF2B5EF4-FFF2-40B4-BE49-F238E27FC236}">
                <a16:creationId xmlns:a16="http://schemas.microsoft.com/office/drawing/2014/main" id="{4714D95A-B9FC-9852-3D9C-10A0EB1BD4D1}"/>
              </a:ext>
            </a:extLst>
          </p:cNvPr>
          <p:cNvPicPr>
            <a:picLocks noChangeAspect="1"/>
          </p:cNvPicPr>
          <p:nvPr/>
        </p:nvPicPr>
        <p:blipFill rotWithShape="1">
          <a:blip r:embed="rId5"/>
          <a:srcRect b="11291"/>
          <a:stretch/>
        </p:blipFill>
        <p:spPr>
          <a:xfrm>
            <a:off x="97400" y="4266867"/>
            <a:ext cx="3340112" cy="785842"/>
          </a:xfrm>
          <a:prstGeom prst="rect">
            <a:avLst/>
          </a:prstGeom>
        </p:spPr>
      </p:pic>
      <p:pic>
        <p:nvPicPr>
          <p:cNvPr id="29" name="Picture 28" descr="A close up of a text&#10;&#10;Description automatically generated">
            <a:extLst>
              <a:ext uri="{FF2B5EF4-FFF2-40B4-BE49-F238E27FC236}">
                <a16:creationId xmlns:a16="http://schemas.microsoft.com/office/drawing/2014/main" id="{6E44C113-89A2-1331-91AB-A8A8DCD70667}"/>
              </a:ext>
            </a:extLst>
          </p:cNvPr>
          <p:cNvPicPr>
            <a:picLocks noChangeAspect="1"/>
          </p:cNvPicPr>
          <p:nvPr/>
        </p:nvPicPr>
        <p:blipFill>
          <a:blip r:embed="rId6"/>
          <a:stretch>
            <a:fillRect/>
          </a:stretch>
        </p:blipFill>
        <p:spPr>
          <a:xfrm>
            <a:off x="3323212" y="4312073"/>
            <a:ext cx="3537998" cy="831367"/>
          </a:xfrm>
          <a:prstGeom prst="rect">
            <a:avLst/>
          </a:prstGeom>
        </p:spPr>
      </p:pic>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1D0E8375-3C1C-529F-2F0C-E219374FAB79}"/>
                  </a:ext>
                </a:extLst>
              </p14:cNvPr>
              <p14:cNvContentPartPr/>
              <p14:nvPr/>
            </p14:nvContentPartPr>
            <p14:xfrm>
              <a:off x="1335700" y="4799009"/>
              <a:ext cx="1727280" cy="317160"/>
            </p14:xfrm>
          </p:contentPart>
        </mc:Choice>
        <mc:Fallback xmlns="">
          <p:pic>
            <p:nvPicPr>
              <p:cNvPr id="30" name="Ink 29">
                <a:extLst>
                  <a:ext uri="{FF2B5EF4-FFF2-40B4-BE49-F238E27FC236}">
                    <a16:creationId xmlns:a16="http://schemas.microsoft.com/office/drawing/2014/main" id="{1D0E8375-3C1C-529F-2F0C-E219374FAB79}"/>
                  </a:ext>
                </a:extLst>
              </p:cNvPr>
              <p:cNvPicPr/>
              <p:nvPr/>
            </p:nvPicPr>
            <p:blipFill>
              <a:blip r:embed="rId12"/>
              <a:stretch>
                <a:fillRect/>
              </a:stretch>
            </p:blipFill>
            <p:spPr>
              <a:xfrm>
                <a:off x="1326700" y="4790009"/>
                <a:ext cx="17449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5755DFB0-28EB-BAF2-7E3B-D27758D9513D}"/>
                  </a:ext>
                </a:extLst>
              </p14:cNvPr>
              <p14:cNvContentPartPr/>
              <p14:nvPr/>
            </p14:nvContentPartPr>
            <p14:xfrm>
              <a:off x="4430620" y="4887209"/>
              <a:ext cx="1404000" cy="258120"/>
            </p14:xfrm>
          </p:contentPart>
        </mc:Choice>
        <mc:Fallback xmlns="">
          <p:pic>
            <p:nvPicPr>
              <p:cNvPr id="31" name="Ink 30">
                <a:extLst>
                  <a:ext uri="{FF2B5EF4-FFF2-40B4-BE49-F238E27FC236}">
                    <a16:creationId xmlns:a16="http://schemas.microsoft.com/office/drawing/2014/main" id="{5755DFB0-28EB-BAF2-7E3B-D27758D9513D}"/>
                  </a:ext>
                </a:extLst>
              </p:cNvPr>
              <p:cNvPicPr/>
              <p:nvPr/>
            </p:nvPicPr>
            <p:blipFill>
              <a:blip r:embed="rId14"/>
              <a:stretch>
                <a:fillRect/>
              </a:stretch>
            </p:blipFill>
            <p:spPr>
              <a:xfrm>
                <a:off x="4421620" y="4878209"/>
                <a:ext cx="14216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F08CD608-D57F-EF5D-BE4F-1571C8E61C60}"/>
                  </a:ext>
                </a:extLst>
              </p14:cNvPr>
              <p14:cNvContentPartPr/>
              <p14:nvPr/>
            </p14:nvContentPartPr>
            <p14:xfrm>
              <a:off x="7422580" y="4919969"/>
              <a:ext cx="1842480" cy="358920"/>
            </p14:xfrm>
          </p:contentPart>
        </mc:Choice>
        <mc:Fallback xmlns="">
          <p:pic>
            <p:nvPicPr>
              <p:cNvPr id="34" name="Ink 33">
                <a:extLst>
                  <a:ext uri="{FF2B5EF4-FFF2-40B4-BE49-F238E27FC236}">
                    <a16:creationId xmlns:a16="http://schemas.microsoft.com/office/drawing/2014/main" id="{F08CD608-D57F-EF5D-BE4F-1571C8E61C60}"/>
                  </a:ext>
                </a:extLst>
              </p:cNvPr>
              <p:cNvPicPr/>
              <p:nvPr/>
            </p:nvPicPr>
            <p:blipFill>
              <a:blip r:embed="rId16"/>
              <a:stretch>
                <a:fillRect/>
              </a:stretch>
            </p:blipFill>
            <p:spPr>
              <a:xfrm>
                <a:off x="7413578" y="4910969"/>
                <a:ext cx="1860123" cy="376560"/>
              </a:xfrm>
              <a:prstGeom prst="rect">
                <a:avLst/>
              </a:prstGeom>
            </p:spPr>
          </p:pic>
        </mc:Fallback>
      </mc:AlternateContent>
      <p:pic>
        <p:nvPicPr>
          <p:cNvPr id="37" name="Picture 36" descr="A black background with white text&#10;&#10;Description automatically generated">
            <a:extLst>
              <a:ext uri="{FF2B5EF4-FFF2-40B4-BE49-F238E27FC236}">
                <a16:creationId xmlns:a16="http://schemas.microsoft.com/office/drawing/2014/main" id="{11922C8F-06CB-0BC8-971B-875207B3016B}"/>
              </a:ext>
            </a:extLst>
          </p:cNvPr>
          <p:cNvPicPr>
            <a:picLocks noChangeAspect="1"/>
          </p:cNvPicPr>
          <p:nvPr/>
        </p:nvPicPr>
        <p:blipFill>
          <a:blip r:embed="rId17"/>
          <a:stretch>
            <a:fillRect/>
          </a:stretch>
        </p:blipFill>
        <p:spPr>
          <a:xfrm>
            <a:off x="7202803" y="4451677"/>
            <a:ext cx="4635500" cy="787400"/>
          </a:xfrm>
          <a:prstGeom prst="rect">
            <a:avLst/>
          </a:prstGeom>
        </p:spPr>
      </p:pic>
      <p:sp>
        <p:nvSpPr>
          <p:cNvPr id="2" name="TextBox 1">
            <a:extLst>
              <a:ext uri="{FF2B5EF4-FFF2-40B4-BE49-F238E27FC236}">
                <a16:creationId xmlns:a16="http://schemas.microsoft.com/office/drawing/2014/main" id="{230BA1FE-7EAC-C5FC-D9AC-C0C8DF6DC9BC}"/>
              </a:ext>
            </a:extLst>
          </p:cNvPr>
          <p:cNvSpPr txBox="1"/>
          <p:nvPr/>
        </p:nvSpPr>
        <p:spPr>
          <a:xfrm rot="8178564">
            <a:off x="1469259" y="6455656"/>
            <a:ext cx="4026339" cy="369332"/>
          </a:xfrm>
          <a:prstGeom prst="rect">
            <a:avLst/>
          </a:prstGeom>
          <a:noFill/>
        </p:spPr>
        <p:txBody>
          <a:bodyPr wrap="square" rtlCol="0">
            <a:spAutoFit/>
          </a:bodyPr>
          <a:lstStyle/>
          <a:p>
            <a:r>
              <a:rPr lang="en-VN" dirty="0"/>
              <a:t>__________</a:t>
            </a:r>
          </a:p>
        </p:txBody>
      </p:sp>
      <p:sp>
        <p:nvSpPr>
          <p:cNvPr id="3" name="TextBox 2">
            <a:extLst>
              <a:ext uri="{FF2B5EF4-FFF2-40B4-BE49-F238E27FC236}">
                <a16:creationId xmlns:a16="http://schemas.microsoft.com/office/drawing/2014/main" id="{A5DAF696-81EB-ED40-B367-33AD5D4D74E6}"/>
              </a:ext>
            </a:extLst>
          </p:cNvPr>
          <p:cNvSpPr txBox="1"/>
          <p:nvPr/>
        </p:nvSpPr>
        <p:spPr>
          <a:xfrm rot="3714375">
            <a:off x="1818259" y="5729299"/>
            <a:ext cx="2056349" cy="369332"/>
          </a:xfrm>
          <a:prstGeom prst="rect">
            <a:avLst/>
          </a:prstGeom>
          <a:noFill/>
        </p:spPr>
        <p:txBody>
          <a:bodyPr wrap="square" rtlCol="0">
            <a:spAutoFit/>
          </a:bodyPr>
          <a:lstStyle/>
          <a:p>
            <a:r>
              <a:rPr lang="en-VN" dirty="0"/>
              <a:t>_________</a:t>
            </a:r>
          </a:p>
        </p:txBody>
      </p:sp>
      <p:sp>
        <p:nvSpPr>
          <p:cNvPr id="10" name="TextBox 9">
            <a:extLst>
              <a:ext uri="{FF2B5EF4-FFF2-40B4-BE49-F238E27FC236}">
                <a16:creationId xmlns:a16="http://schemas.microsoft.com/office/drawing/2014/main" id="{35D7F11C-197A-B9D9-279D-FA7A0B0E0129}"/>
              </a:ext>
            </a:extLst>
          </p:cNvPr>
          <p:cNvSpPr txBox="1"/>
          <p:nvPr/>
        </p:nvSpPr>
        <p:spPr>
          <a:xfrm>
            <a:off x="11687" y="6051511"/>
            <a:ext cx="6623050" cy="369332"/>
          </a:xfrm>
          <a:prstGeom prst="rect">
            <a:avLst/>
          </a:prstGeom>
          <a:noFill/>
        </p:spPr>
        <p:txBody>
          <a:bodyPr wrap="square">
            <a:spAutoFit/>
          </a:bodyPr>
          <a:lstStyle/>
          <a:p>
            <a:pPr marL="0" indent="0" algn="ctr">
              <a:buFont typeface="Arial"/>
              <a:buNone/>
            </a:pPr>
            <a:r>
              <a:rPr lang="en-US" sz="1800" dirty="0"/>
              <a:t>Weak strategy to attract IT </a:t>
            </a:r>
            <a:r>
              <a:rPr lang="en-US" dirty="0"/>
              <a:t>applicants</a:t>
            </a:r>
            <a:endParaRPr lang="en-US" sz="1800" dirty="0"/>
          </a:p>
        </p:txBody>
      </p:sp>
      <p:sp>
        <p:nvSpPr>
          <p:cNvPr id="15" name="TextBox 14">
            <a:extLst>
              <a:ext uri="{FF2B5EF4-FFF2-40B4-BE49-F238E27FC236}">
                <a16:creationId xmlns:a16="http://schemas.microsoft.com/office/drawing/2014/main" id="{00D9F07D-5B86-EF73-54E6-8858167ADFD5}"/>
              </a:ext>
            </a:extLst>
          </p:cNvPr>
          <p:cNvSpPr txBox="1"/>
          <p:nvPr/>
        </p:nvSpPr>
        <p:spPr>
          <a:xfrm rot="3714375">
            <a:off x="8098863" y="6002460"/>
            <a:ext cx="2056349" cy="369332"/>
          </a:xfrm>
          <a:prstGeom prst="rect">
            <a:avLst/>
          </a:prstGeom>
          <a:noFill/>
        </p:spPr>
        <p:txBody>
          <a:bodyPr wrap="square" rtlCol="0">
            <a:spAutoFit/>
          </a:bodyPr>
          <a:lstStyle/>
          <a:p>
            <a:r>
              <a:rPr lang="en-VN" dirty="0"/>
              <a:t>______</a:t>
            </a:r>
          </a:p>
        </p:txBody>
      </p:sp>
      <p:sp>
        <p:nvSpPr>
          <p:cNvPr id="18" name="TextBox 17">
            <a:extLst>
              <a:ext uri="{FF2B5EF4-FFF2-40B4-BE49-F238E27FC236}">
                <a16:creationId xmlns:a16="http://schemas.microsoft.com/office/drawing/2014/main" id="{66A6E552-23DC-2573-0748-122172CBF09B}"/>
              </a:ext>
            </a:extLst>
          </p:cNvPr>
          <p:cNvSpPr txBox="1"/>
          <p:nvPr/>
        </p:nvSpPr>
        <p:spPr>
          <a:xfrm>
            <a:off x="5834620" y="6051511"/>
            <a:ext cx="6623050" cy="369332"/>
          </a:xfrm>
          <a:prstGeom prst="rect">
            <a:avLst/>
          </a:prstGeom>
          <a:noFill/>
        </p:spPr>
        <p:txBody>
          <a:bodyPr wrap="square">
            <a:spAutoFit/>
          </a:bodyPr>
          <a:lstStyle/>
          <a:p>
            <a:pPr marL="0" indent="0" algn="ctr">
              <a:buFont typeface="Arial"/>
              <a:buNone/>
            </a:pPr>
            <a:r>
              <a:rPr lang="en-US" sz="1800" dirty="0"/>
              <a:t>Low recruitment demands for few roles</a:t>
            </a:r>
          </a:p>
        </p:txBody>
      </p:sp>
      <p:sp>
        <p:nvSpPr>
          <p:cNvPr id="19" name="TextBox 18">
            <a:extLst>
              <a:ext uri="{FF2B5EF4-FFF2-40B4-BE49-F238E27FC236}">
                <a16:creationId xmlns:a16="http://schemas.microsoft.com/office/drawing/2014/main" id="{F93CD766-EB1E-4119-794A-E75C006417F3}"/>
              </a:ext>
            </a:extLst>
          </p:cNvPr>
          <p:cNvSpPr txBox="1"/>
          <p:nvPr/>
        </p:nvSpPr>
        <p:spPr>
          <a:xfrm rot="8178564">
            <a:off x="1310311" y="2542774"/>
            <a:ext cx="4026339" cy="369332"/>
          </a:xfrm>
          <a:prstGeom prst="rect">
            <a:avLst/>
          </a:prstGeom>
          <a:noFill/>
        </p:spPr>
        <p:txBody>
          <a:bodyPr wrap="square" rtlCol="0">
            <a:spAutoFit/>
          </a:bodyPr>
          <a:lstStyle/>
          <a:p>
            <a:r>
              <a:rPr lang="en-VN" dirty="0"/>
              <a:t>__________________</a:t>
            </a:r>
          </a:p>
        </p:txBody>
      </p:sp>
      <p:sp>
        <p:nvSpPr>
          <p:cNvPr id="20" name="TextBox 19">
            <a:extLst>
              <a:ext uri="{FF2B5EF4-FFF2-40B4-BE49-F238E27FC236}">
                <a16:creationId xmlns:a16="http://schemas.microsoft.com/office/drawing/2014/main" id="{820815A6-4684-2BB3-37B1-2F993EAE14D3}"/>
              </a:ext>
            </a:extLst>
          </p:cNvPr>
          <p:cNvSpPr txBox="1"/>
          <p:nvPr/>
        </p:nvSpPr>
        <p:spPr>
          <a:xfrm rot="2423623">
            <a:off x="6121077" y="1960471"/>
            <a:ext cx="3433578" cy="369332"/>
          </a:xfrm>
          <a:prstGeom prst="rect">
            <a:avLst/>
          </a:prstGeom>
          <a:noFill/>
        </p:spPr>
        <p:txBody>
          <a:bodyPr wrap="square" rtlCol="0">
            <a:spAutoFit/>
          </a:bodyPr>
          <a:lstStyle/>
          <a:p>
            <a:r>
              <a:rPr lang="en-VN" dirty="0"/>
              <a:t>_______________________</a:t>
            </a:r>
          </a:p>
        </p:txBody>
      </p:sp>
      <p:sp>
        <p:nvSpPr>
          <p:cNvPr id="22" name="Content Placeholder 2">
            <a:extLst>
              <a:ext uri="{FF2B5EF4-FFF2-40B4-BE49-F238E27FC236}">
                <a16:creationId xmlns:a16="http://schemas.microsoft.com/office/drawing/2014/main" id="{2F0A3B4C-C735-02AD-1968-64E54C62A515}"/>
              </a:ext>
            </a:extLst>
          </p:cNvPr>
          <p:cNvSpPr txBox="1">
            <a:spLocks/>
          </p:cNvSpPr>
          <p:nvPr/>
        </p:nvSpPr>
        <p:spPr>
          <a:xfrm>
            <a:off x="3566657" y="587317"/>
            <a:ext cx="4635500" cy="501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a:solidFill>
                  <a:schemeClr val="tx1"/>
                </a:solidFill>
              </a:rPr>
              <a:t>Just need “the best of the best”</a:t>
            </a:r>
          </a:p>
        </p:txBody>
      </p:sp>
      <p:sp>
        <p:nvSpPr>
          <p:cNvPr id="24" name="TextBox 23">
            <a:extLst>
              <a:ext uri="{FF2B5EF4-FFF2-40B4-BE49-F238E27FC236}">
                <a16:creationId xmlns:a16="http://schemas.microsoft.com/office/drawing/2014/main" id="{FDDA88DE-E6C6-D803-9C70-2CAC4360AD7D}"/>
              </a:ext>
            </a:extLst>
          </p:cNvPr>
          <p:cNvSpPr txBox="1"/>
          <p:nvPr/>
        </p:nvSpPr>
        <p:spPr>
          <a:xfrm>
            <a:off x="6410673" y="1589778"/>
            <a:ext cx="6623050" cy="369332"/>
          </a:xfrm>
          <a:prstGeom prst="rect">
            <a:avLst/>
          </a:prstGeom>
          <a:noFill/>
        </p:spPr>
        <p:txBody>
          <a:bodyPr wrap="square">
            <a:spAutoFit/>
          </a:bodyPr>
          <a:lstStyle/>
          <a:p>
            <a:pPr marL="0" indent="0" algn="ctr">
              <a:buFont typeface="Arial"/>
              <a:buNone/>
            </a:pPr>
            <a:r>
              <a:rPr lang="en-US" sz="1800" dirty="0"/>
              <a:t>Vietnamese-based job descriptions</a:t>
            </a:r>
          </a:p>
        </p:txBody>
      </p:sp>
    </p:spTree>
    <p:extLst>
      <p:ext uri="{BB962C8B-B14F-4D97-AF65-F5344CB8AC3E}">
        <p14:creationId xmlns:p14="http://schemas.microsoft.com/office/powerpoint/2010/main" val="969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3451958" y="2361009"/>
            <a:ext cx="5288083" cy="2135982"/>
          </a:xfrm>
        </p:spPr>
        <p:txBody>
          <a:bodyPr anchor="ctr">
            <a:normAutofit/>
          </a:bodyPr>
          <a:lstStyle/>
          <a:p>
            <a:pPr algn="ctr"/>
            <a:r>
              <a:rPr lang="en-US" u="sng" dirty="0"/>
              <a:t>SOLUTION 1:</a:t>
            </a:r>
            <a:br>
              <a:rPr lang="en-US" u="sng" dirty="0"/>
            </a:br>
            <a:r>
              <a:rPr lang="en-US" dirty="0"/>
              <a:t>ADAPTIVE HIRING</a:t>
            </a:r>
          </a:p>
        </p:txBody>
      </p:sp>
    </p:spTree>
    <p:extLst>
      <p:ext uri="{BB962C8B-B14F-4D97-AF65-F5344CB8AC3E}">
        <p14:creationId xmlns:p14="http://schemas.microsoft.com/office/powerpoint/2010/main" val="1069793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4558E0B-C43A-C689-A80C-A1F9663029BC}"/>
              </a:ext>
            </a:extLst>
          </p:cNvPr>
          <p:cNvSpPr>
            <a:spLocks noGrp="1"/>
          </p:cNvSpPr>
          <p:nvPr>
            <p:ph type="title"/>
          </p:nvPr>
        </p:nvSpPr>
        <p:spPr>
          <a:xfrm>
            <a:off x="838200" y="365125"/>
            <a:ext cx="10515600" cy="1325563"/>
          </a:xfrm>
        </p:spPr>
        <p:txBody>
          <a:bodyPr anchor="ctr">
            <a:normAutofit/>
          </a:bodyPr>
          <a:lstStyle/>
          <a:p>
            <a:r>
              <a:rPr lang="en-VN"/>
              <a:t>FROM REACTIVE TO ADAPTIVE</a:t>
            </a:r>
          </a:p>
        </p:txBody>
      </p:sp>
      <p:pic>
        <p:nvPicPr>
          <p:cNvPr id="25" name="Picture 24">
            <a:extLst>
              <a:ext uri="{FF2B5EF4-FFF2-40B4-BE49-F238E27FC236}">
                <a16:creationId xmlns:a16="http://schemas.microsoft.com/office/drawing/2014/main" id="{5FFFADC1-7227-8113-3056-81462BBD2FE9}"/>
              </a:ext>
            </a:extLst>
          </p:cNvPr>
          <p:cNvPicPr>
            <a:picLocks noChangeAspect="1"/>
          </p:cNvPicPr>
          <p:nvPr/>
        </p:nvPicPr>
        <p:blipFill>
          <a:blip r:embed="rId2"/>
          <a:stretch>
            <a:fillRect/>
          </a:stretch>
        </p:blipFill>
        <p:spPr>
          <a:xfrm>
            <a:off x="185054" y="6562226"/>
            <a:ext cx="6451600" cy="2794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88B7395-771C-5326-53B0-0BBB0A73DFD2}"/>
              </a:ext>
            </a:extLst>
          </p:cNvPr>
          <p:cNvPicPr>
            <a:picLocks noChangeAspect="1"/>
          </p:cNvPicPr>
          <p:nvPr/>
        </p:nvPicPr>
        <p:blipFill>
          <a:blip r:embed="rId3"/>
          <a:stretch>
            <a:fillRect/>
          </a:stretch>
        </p:blipFill>
        <p:spPr>
          <a:xfrm>
            <a:off x="317886" y="1594564"/>
            <a:ext cx="11844984" cy="4886664"/>
          </a:xfrm>
          <a:prstGeom prst="rect">
            <a:avLst/>
          </a:prstGeom>
        </p:spPr>
      </p:pic>
    </p:spTree>
    <p:extLst>
      <p:ext uri="{BB962C8B-B14F-4D97-AF65-F5344CB8AC3E}">
        <p14:creationId xmlns:p14="http://schemas.microsoft.com/office/powerpoint/2010/main" val="3885629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48510" y="-8195"/>
            <a:ext cx="11643490" cy="1325563"/>
          </a:xfrm>
        </p:spPr>
        <p:txBody>
          <a:bodyPr anchor="ctr">
            <a:normAutofit/>
          </a:bodyPr>
          <a:lstStyle/>
          <a:p>
            <a:r>
              <a:rPr lang="en-US" dirty="0"/>
              <a:t>EXAMPLE – TETRA PAK</a:t>
            </a:r>
          </a:p>
        </p:txBody>
      </p:sp>
      <p:pic>
        <p:nvPicPr>
          <p:cNvPr id="10" name="Picture 9" descr="A screenshot of a video game&#10;&#10;Description automatically generated">
            <a:extLst>
              <a:ext uri="{FF2B5EF4-FFF2-40B4-BE49-F238E27FC236}">
                <a16:creationId xmlns:a16="http://schemas.microsoft.com/office/drawing/2014/main" id="{C07C4052-3730-1938-9629-E464AB8AFF77}"/>
              </a:ext>
            </a:extLst>
          </p:cNvPr>
          <p:cNvPicPr>
            <a:picLocks noChangeAspect="1"/>
          </p:cNvPicPr>
          <p:nvPr/>
        </p:nvPicPr>
        <p:blipFill>
          <a:blip r:embed="rId2"/>
          <a:stretch>
            <a:fillRect/>
          </a:stretch>
        </p:blipFill>
        <p:spPr>
          <a:xfrm>
            <a:off x="795457" y="1101593"/>
            <a:ext cx="5611793" cy="2619829"/>
          </a:xfrm>
          <a:prstGeom prst="rect">
            <a:avLst/>
          </a:prstGeom>
        </p:spPr>
      </p:pic>
      <p:pic>
        <p:nvPicPr>
          <p:cNvPr id="11" name="Picture 10">
            <a:extLst>
              <a:ext uri="{FF2B5EF4-FFF2-40B4-BE49-F238E27FC236}">
                <a16:creationId xmlns:a16="http://schemas.microsoft.com/office/drawing/2014/main" id="{740CF187-E562-92BC-0EB2-5F82F2FEC38F}"/>
              </a:ext>
            </a:extLst>
          </p:cNvPr>
          <p:cNvPicPr>
            <a:picLocks noChangeAspect="1"/>
          </p:cNvPicPr>
          <p:nvPr/>
        </p:nvPicPr>
        <p:blipFill>
          <a:blip r:embed="rId3"/>
          <a:stretch>
            <a:fillRect/>
          </a:stretch>
        </p:blipFill>
        <p:spPr>
          <a:xfrm>
            <a:off x="185054" y="6562226"/>
            <a:ext cx="6451600" cy="279400"/>
          </a:xfrm>
          <a:prstGeom prst="rect">
            <a:avLst/>
          </a:prstGeom>
        </p:spPr>
      </p:pic>
      <p:sp>
        <p:nvSpPr>
          <p:cNvPr id="13" name="TextBox 12">
            <a:extLst>
              <a:ext uri="{FF2B5EF4-FFF2-40B4-BE49-F238E27FC236}">
                <a16:creationId xmlns:a16="http://schemas.microsoft.com/office/drawing/2014/main" id="{C4F7A34A-4886-2F92-BF91-52D10DFD3271}"/>
              </a:ext>
            </a:extLst>
          </p:cNvPr>
          <p:cNvSpPr txBox="1"/>
          <p:nvPr/>
        </p:nvSpPr>
        <p:spPr>
          <a:xfrm>
            <a:off x="185054" y="6322117"/>
            <a:ext cx="6096000" cy="246221"/>
          </a:xfrm>
          <a:prstGeom prst="rect">
            <a:avLst/>
          </a:prstGeom>
          <a:noFill/>
        </p:spPr>
        <p:txBody>
          <a:bodyPr wrap="square">
            <a:spAutoFit/>
          </a:bodyPr>
          <a:lstStyle/>
          <a:p>
            <a:r>
              <a:rPr lang="en-US" sz="1000" dirty="0">
                <a:solidFill>
                  <a:srgbClr val="5C6565"/>
                </a:solidFill>
                <a:effectLst/>
                <a:latin typeface="Arial" panose="020B0604020202020204" pitchFamily="34" charset="0"/>
              </a:rPr>
              <a:t>Source: Adapted From Tetra Pak</a:t>
            </a:r>
          </a:p>
        </p:txBody>
      </p:sp>
      <p:pic>
        <p:nvPicPr>
          <p:cNvPr id="3" name="Picture 2" descr="A diagram of a project&#10;&#10;Description automatically generated">
            <a:extLst>
              <a:ext uri="{FF2B5EF4-FFF2-40B4-BE49-F238E27FC236}">
                <a16:creationId xmlns:a16="http://schemas.microsoft.com/office/drawing/2014/main" id="{89877AE0-D9E8-4EAF-6593-2D1EB1EC5088}"/>
              </a:ext>
            </a:extLst>
          </p:cNvPr>
          <p:cNvPicPr>
            <a:picLocks noChangeAspect="1"/>
          </p:cNvPicPr>
          <p:nvPr/>
        </p:nvPicPr>
        <p:blipFill rotWithShape="1">
          <a:blip r:embed="rId4"/>
          <a:srcRect t="12854" r="1194"/>
          <a:stretch/>
        </p:blipFill>
        <p:spPr>
          <a:xfrm>
            <a:off x="649508" y="3796352"/>
            <a:ext cx="5885546" cy="2626152"/>
          </a:xfrm>
          <a:prstGeom prst="rect">
            <a:avLst/>
          </a:prstGeom>
        </p:spPr>
      </p:pic>
      <p:sp>
        <p:nvSpPr>
          <p:cNvPr id="4" name="TextBox 3">
            <a:extLst>
              <a:ext uri="{FF2B5EF4-FFF2-40B4-BE49-F238E27FC236}">
                <a16:creationId xmlns:a16="http://schemas.microsoft.com/office/drawing/2014/main" id="{41FF40A8-424A-52FF-D1FD-61BE7AC366BA}"/>
              </a:ext>
            </a:extLst>
          </p:cNvPr>
          <p:cNvSpPr txBox="1"/>
          <p:nvPr/>
        </p:nvSpPr>
        <p:spPr>
          <a:xfrm>
            <a:off x="6636654" y="5109428"/>
            <a:ext cx="6100548" cy="369332"/>
          </a:xfrm>
          <a:prstGeom prst="rect">
            <a:avLst/>
          </a:prstGeom>
          <a:noFill/>
        </p:spPr>
        <p:txBody>
          <a:bodyPr wrap="square">
            <a:spAutoFit/>
          </a:bodyPr>
          <a:lstStyle/>
          <a:p>
            <a:r>
              <a:rPr lang="en-US" dirty="0">
                <a:solidFill>
                  <a:srgbClr val="021C44"/>
                </a:solidFill>
                <a:effectLst/>
                <a:latin typeface="Arial Black" panose="020B0604020202020204" pitchFamily="34" charset="0"/>
              </a:rPr>
              <a:t>“Embed Learning Into Ways of Working”</a:t>
            </a:r>
          </a:p>
        </p:txBody>
      </p:sp>
      <p:sp>
        <p:nvSpPr>
          <p:cNvPr id="5" name="TextBox 4">
            <a:extLst>
              <a:ext uri="{FF2B5EF4-FFF2-40B4-BE49-F238E27FC236}">
                <a16:creationId xmlns:a16="http://schemas.microsoft.com/office/drawing/2014/main" id="{ADB85930-0F00-80D1-FBBB-E496647792CD}"/>
              </a:ext>
            </a:extLst>
          </p:cNvPr>
          <p:cNvSpPr txBox="1"/>
          <p:nvPr/>
        </p:nvSpPr>
        <p:spPr>
          <a:xfrm>
            <a:off x="7614554" y="2214141"/>
            <a:ext cx="6100548" cy="369332"/>
          </a:xfrm>
          <a:prstGeom prst="rect">
            <a:avLst/>
          </a:prstGeom>
          <a:noFill/>
        </p:spPr>
        <p:txBody>
          <a:bodyPr wrap="square">
            <a:spAutoFit/>
          </a:bodyPr>
          <a:lstStyle/>
          <a:p>
            <a:r>
              <a:rPr lang="en-US" dirty="0">
                <a:solidFill>
                  <a:srgbClr val="021C44"/>
                </a:solidFill>
                <a:effectLst/>
                <a:latin typeface="Arial Black" panose="020B0604020202020204" pitchFamily="34" charset="0"/>
              </a:rPr>
              <a:t>“Pre-hiring in Batch”</a:t>
            </a:r>
          </a:p>
        </p:txBody>
      </p:sp>
    </p:spTree>
    <p:extLst>
      <p:ext uri="{BB962C8B-B14F-4D97-AF65-F5344CB8AC3E}">
        <p14:creationId xmlns:p14="http://schemas.microsoft.com/office/powerpoint/2010/main" val="91685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269011"/>
            <a:ext cx="10515600" cy="1325563"/>
          </a:xfrm>
        </p:spPr>
        <p:txBody>
          <a:bodyPr/>
          <a:lstStyle/>
          <a:p>
            <a:r>
              <a:rPr lang="en-US" dirty="0"/>
              <a:t>VIETNAM’S ADAPTIVE HIRING TREND</a:t>
            </a:r>
          </a:p>
        </p:txBody>
      </p:sp>
      <p:pic>
        <p:nvPicPr>
          <p:cNvPr id="1026" name="Picture 2" descr="Chương trình Viettel Digital Talent 2023 chính thức khởi động – Phòng Chăm  sóc và hỗ trợ người học">
            <a:extLst>
              <a:ext uri="{FF2B5EF4-FFF2-40B4-BE49-F238E27FC236}">
                <a16:creationId xmlns:a16="http://schemas.microsoft.com/office/drawing/2014/main" id="{8D4A587D-EE5D-5F1B-8116-C27EB5A4D8C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52579" y="2167369"/>
            <a:ext cx="3334614" cy="33346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B LIGHT CHASERS 2024: Duy nhất 01 vòng phỏng vấn - Nhận kết quả trong vòng  24h - Ngân hàng TMCP Quân đội">
            <a:extLst>
              <a:ext uri="{FF2B5EF4-FFF2-40B4-BE49-F238E27FC236}">
                <a16:creationId xmlns:a16="http://schemas.microsoft.com/office/drawing/2014/main" id="{5F595279-CC69-DF82-DA42-5AC1BE7B9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809" y="1928812"/>
            <a:ext cx="3334614" cy="33346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B Career Ambassadors Gen 04: Bạn đã sẵn sàng? - Ngân hàng TMCP Quân đội">
            <a:extLst>
              <a:ext uri="{FF2B5EF4-FFF2-40B4-BE49-F238E27FC236}">
                <a16:creationId xmlns:a16="http://schemas.microsoft.com/office/drawing/2014/main" id="{D40FE688-D1F8-EAE2-F00D-59BE982D1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1" y="400050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UBxMB - CAREER TOUR 2023] SẴN SÀNG ĐÓN CHỜ KÌ THỰC TẬP VÀ TỐT NGHIỆP MÙA  HÈ CỦA BẠN NGAY HÔM NAY - Ngân hàng TMCP Quân đội">
            <a:extLst>
              <a:ext uri="{FF2B5EF4-FFF2-40B4-BE49-F238E27FC236}">
                <a16:creationId xmlns:a16="http://schemas.microsoft.com/office/drawing/2014/main" id="{48421FD5-CB97-E50B-586F-258BA7AD1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933" y="1400541"/>
            <a:ext cx="2434135" cy="243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604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hương trình Viettel Digital Talent 2023 chính thức khởi động – Phòng Chăm  sóc và hỗ trợ người học">
            <a:extLst>
              <a:ext uri="{FF2B5EF4-FFF2-40B4-BE49-F238E27FC236}">
                <a16:creationId xmlns:a16="http://schemas.microsoft.com/office/drawing/2014/main" id="{8D4A587D-EE5D-5F1B-8116-C27EB5A4D8C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 y="1"/>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62A91A5-E86E-4ACB-E446-55C5FC08F111}"/>
              </a:ext>
            </a:extLst>
          </p:cNvPr>
          <p:cNvSpPr txBox="1">
            <a:spLocks/>
          </p:cNvSpPr>
          <p:nvPr/>
        </p:nvSpPr>
        <p:spPr>
          <a:xfrm>
            <a:off x="7055046" y="951652"/>
            <a:ext cx="4941250" cy="497383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t>Viettel Digital Talent is a high-tech internship program aimed at nurturing young professionals</a:t>
            </a:r>
          </a:p>
        </p:txBody>
      </p:sp>
    </p:spTree>
    <p:extLst>
      <p:ext uri="{BB962C8B-B14F-4D97-AF65-F5344CB8AC3E}">
        <p14:creationId xmlns:p14="http://schemas.microsoft.com/office/powerpoint/2010/main" val="798822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E21293-EBA9-26E4-1FE9-87CE870028DF}"/>
              </a:ext>
            </a:extLst>
          </p:cNvPr>
          <p:cNvSpPr txBox="1"/>
          <p:nvPr/>
        </p:nvSpPr>
        <p:spPr>
          <a:xfrm>
            <a:off x="11825416" y="6561438"/>
            <a:ext cx="341760" cy="276999"/>
          </a:xfrm>
          <a:prstGeom prst="rect">
            <a:avLst/>
          </a:prstGeom>
          <a:noFill/>
        </p:spPr>
        <p:txBody>
          <a:bodyPr wrap="none" rtlCol="0">
            <a:spAutoFit/>
          </a:bodyPr>
          <a:lstStyle/>
          <a:p>
            <a:r>
              <a:rPr lang="en-VN" sz="1200"/>
              <a:t>25</a:t>
            </a:r>
          </a:p>
        </p:txBody>
      </p:sp>
      <p:pic>
        <p:nvPicPr>
          <p:cNvPr id="7" name="Picture 6" descr="A poster of a program&#10;&#10;Description automatically generated with medium confidence">
            <a:extLst>
              <a:ext uri="{FF2B5EF4-FFF2-40B4-BE49-F238E27FC236}">
                <a16:creationId xmlns:a16="http://schemas.microsoft.com/office/drawing/2014/main" id="{C2E43F53-1D7D-E9AA-CDC4-CE615D0CA9D3}"/>
              </a:ext>
            </a:extLst>
          </p:cNvPr>
          <p:cNvPicPr>
            <a:picLocks noChangeAspect="1"/>
          </p:cNvPicPr>
          <p:nvPr/>
        </p:nvPicPr>
        <p:blipFill>
          <a:blip r:embed="rId2"/>
          <a:stretch>
            <a:fillRect/>
          </a:stretch>
        </p:blipFill>
        <p:spPr>
          <a:xfrm>
            <a:off x="5869812" y="25281"/>
            <a:ext cx="6322188" cy="6832719"/>
          </a:xfrm>
          <a:prstGeom prst="rect">
            <a:avLst/>
          </a:prstGeom>
        </p:spPr>
      </p:pic>
      <p:sp>
        <p:nvSpPr>
          <p:cNvPr id="12" name="Content Placeholder 2">
            <a:extLst>
              <a:ext uri="{FF2B5EF4-FFF2-40B4-BE49-F238E27FC236}">
                <a16:creationId xmlns:a16="http://schemas.microsoft.com/office/drawing/2014/main" id="{C441763B-9CA6-5ACC-73DD-B85F70E5CB0B}"/>
              </a:ext>
            </a:extLst>
          </p:cNvPr>
          <p:cNvSpPr txBox="1">
            <a:spLocks/>
          </p:cNvSpPr>
          <p:nvPr/>
        </p:nvSpPr>
        <p:spPr>
          <a:xfrm>
            <a:off x="177800" y="25281"/>
            <a:ext cx="5422900" cy="68327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a:t>They provide a clear roadmap, integrating learning with working, creating an opportunity not only to become a part of the company but also to shape their career path.</a:t>
            </a:r>
          </a:p>
          <a:p>
            <a:pPr marL="0" indent="0" algn="ctr">
              <a:buFont typeface="Arial"/>
              <a:buNone/>
            </a:pPr>
            <a:r>
              <a:rPr lang="en-US" sz="2400" dirty="0"/>
              <a:t>In six months, Viettel Digital Talent offers students the opportunity to experience a  training program designed by top experts both domestically and internationally, with extensive experience. Viettel Digital Talent serves as a platform for young talents to push their limits and develop professional skills. </a:t>
            </a:r>
          </a:p>
          <a:p>
            <a:pPr marL="0" indent="0" algn="ctr">
              <a:buFont typeface="Arial"/>
              <a:buNone/>
            </a:pPr>
            <a:endParaRPr lang="en-US" sz="2400" dirty="0"/>
          </a:p>
        </p:txBody>
      </p:sp>
    </p:spTree>
    <p:extLst>
      <p:ext uri="{BB962C8B-B14F-4D97-AF65-F5344CB8AC3E}">
        <p14:creationId xmlns:p14="http://schemas.microsoft.com/office/powerpoint/2010/main" val="130434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4221CD-005C-BDDB-4BAC-6F147CED918A}"/>
              </a:ext>
            </a:extLst>
          </p:cNvPr>
          <p:cNvSpPr txBox="1"/>
          <p:nvPr/>
        </p:nvSpPr>
        <p:spPr>
          <a:xfrm>
            <a:off x="550331" y="775374"/>
            <a:ext cx="6096000" cy="2031325"/>
          </a:xfrm>
          <a:prstGeom prst="rect">
            <a:avLst/>
          </a:prstGeom>
          <a:noFill/>
        </p:spPr>
        <p:txBody>
          <a:bodyPr wrap="square">
            <a:spAutoFit/>
          </a:bodyPr>
          <a:lstStyle/>
          <a:p>
            <a:r>
              <a:rPr lang="en-US" dirty="0">
                <a:solidFill>
                  <a:srgbClr val="0E659B"/>
                </a:solidFill>
              </a:rPr>
              <a:t>In 2023, the third season of the Viettel Digital Talent program received over </a:t>
            </a:r>
            <a:r>
              <a:rPr lang="en-US" dirty="0">
                <a:solidFill>
                  <a:srgbClr val="FF0000"/>
                </a:solidFill>
                <a:highlight>
                  <a:srgbClr val="FEFCFA"/>
                </a:highlight>
              </a:rPr>
              <a:t>1,900 applications</a:t>
            </a:r>
            <a:r>
              <a:rPr lang="en-US" dirty="0">
                <a:solidFill>
                  <a:srgbClr val="0E659B"/>
                </a:solidFill>
              </a:rPr>
              <a:t>, doubling the number from 2022. Participants went through three training phases, including </a:t>
            </a:r>
            <a:r>
              <a:rPr lang="en-US" dirty="0">
                <a:solidFill>
                  <a:srgbClr val="FF0000"/>
                </a:solidFill>
              </a:rPr>
              <a:t>651 hours </a:t>
            </a:r>
            <a:r>
              <a:rPr lang="en-US" dirty="0">
                <a:solidFill>
                  <a:srgbClr val="0E659B"/>
                </a:solidFill>
              </a:rPr>
              <a:t>of intensive training with </a:t>
            </a:r>
            <a:r>
              <a:rPr lang="en-US" dirty="0">
                <a:solidFill>
                  <a:srgbClr val="FF0000"/>
                </a:solidFill>
              </a:rPr>
              <a:t>122 lecturers </a:t>
            </a:r>
            <a:r>
              <a:rPr lang="en-US" dirty="0">
                <a:solidFill>
                  <a:srgbClr val="0E659B"/>
                </a:solidFill>
              </a:rPr>
              <a:t>from both Vietnam and abroad. The program recognized </a:t>
            </a:r>
          </a:p>
          <a:p>
            <a:r>
              <a:rPr lang="en-US" dirty="0">
                <a:solidFill>
                  <a:srgbClr val="FF0000"/>
                </a:solidFill>
              </a:rPr>
              <a:t>94 initiatives </a:t>
            </a:r>
            <a:r>
              <a:rPr lang="en-US" dirty="0">
                <a:solidFill>
                  <a:srgbClr val="0E659B"/>
                </a:solidFill>
              </a:rPr>
              <a:t>and ideas from young talents during their direct involvement in key projects. </a:t>
            </a:r>
          </a:p>
        </p:txBody>
      </p:sp>
      <p:pic>
        <p:nvPicPr>
          <p:cNvPr id="5" name="Picture 4">
            <a:extLst>
              <a:ext uri="{FF2B5EF4-FFF2-40B4-BE49-F238E27FC236}">
                <a16:creationId xmlns:a16="http://schemas.microsoft.com/office/drawing/2014/main" id="{84C7FE21-9EDF-4EE7-0E78-79D6F629F1A4}"/>
              </a:ext>
            </a:extLst>
          </p:cNvPr>
          <p:cNvPicPr>
            <a:picLocks noChangeAspect="1"/>
          </p:cNvPicPr>
          <p:nvPr/>
        </p:nvPicPr>
        <p:blipFill>
          <a:blip r:embed="rId2"/>
          <a:stretch>
            <a:fillRect/>
          </a:stretch>
        </p:blipFill>
        <p:spPr>
          <a:xfrm>
            <a:off x="0" y="3390900"/>
            <a:ext cx="6163733" cy="3467100"/>
          </a:xfrm>
          <a:prstGeom prst="rect">
            <a:avLst/>
          </a:prstGeom>
        </p:spPr>
      </p:pic>
      <p:pic>
        <p:nvPicPr>
          <p:cNvPr id="6" name="Picture 5" descr="A graph with a line going up&#10;&#10;Description automatically generated">
            <a:extLst>
              <a:ext uri="{FF2B5EF4-FFF2-40B4-BE49-F238E27FC236}">
                <a16:creationId xmlns:a16="http://schemas.microsoft.com/office/drawing/2014/main" id="{628B114A-F733-C805-6882-139AF15726BF}"/>
              </a:ext>
            </a:extLst>
          </p:cNvPr>
          <p:cNvPicPr>
            <a:picLocks noChangeAspect="1"/>
          </p:cNvPicPr>
          <p:nvPr/>
        </p:nvPicPr>
        <p:blipFill>
          <a:blip r:embed="rId3"/>
          <a:stretch>
            <a:fillRect/>
          </a:stretch>
        </p:blipFill>
        <p:spPr>
          <a:xfrm>
            <a:off x="9223024" y="775373"/>
            <a:ext cx="2708434" cy="2031326"/>
          </a:xfrm>
          <a:prstGeom prst="rect">
            <a:avLst/>
          </a:prstGeom>
        </p:spPr>
      </p:pic>
      <p:pic>
        <p:nvPicPr>
          <p:cNvPr id="8" name="Picture 7" descr="A graph with a line going up&#10;&#10;Description automatically generated">
            <a:extLst>
              <a:ext uri="{FF2B5EF4-FFF2-40B4-BE49-F238E27FC236}">
                <a16:creationId xmlns:a16="http://schemas.microsoft.com/office/drawing/2014/main" id="{0E4DC63C-1699-75A7-6618-61FC753CF96D}"/>
              </a:ext>
            </a:extLst>
          </p:cNvPr>
          <p:cNvPicPr>
            <a:picLocks noChangeAspect="1"/>
          </p:cNvPicPr>
          <p:nvPr/>
        </p:nvPicPr>
        <p:blipFill>
          <a:blip r:embed="rId4"/>
          <a:stretch>
            <a:fillRect/>
          </a:stretch>
        </p:blipFill>
        <p:spPr>
          <a:xfrm>
            <a:off x="6769998" y="775374"/>
            <a:ext cx="2708434" cy="2031325"/>
          </a:xfrm>
          <a:prstGeom prst="rect">
            <a:avLst/>
          </a:prstGeom>
        </p:spPr>
      </p:pic>
      <p:sp>
        <p:nvSpPr>
          <p:cNvPr id="10" name="TextBox 9">
            <a:extLst>
              <a:ext uri="{FF2B5EF4-FFF2-40B4-BE49-F238E27FC236}">
                <a16:creationId xmlns:a16="http://schemas.microsoft.com/office/drawing/2014/main" id="{0DA084DE-FC9F-8BEE-0C3A-89EF60796975}"/>
              </a:ext>
            </a:extLst>
          </p:cNvPr>
          <p:cNvSpPr txBox="1"/>
          <p:nvPr/>
        </p:nvSpPr>
        <p:spPr>
          <a:xfrm>
            <a:off x="6646331" y="3970288"/>
            <a:ext cx="5286024" cy="2308324"/>
          </a:xfrm>
          <a:prstGeom prst="rect">
            <a:avLst/>
          </a:prstGeom>
          <a:noFill/>
        </p:spPr>
        <p:txBody>
          <a:bodyPr wrap="square">
            <a:spAutoFit/>
          </a:bodyPr>
          <a:lstStyle/>
          <a:p>
            <a:r>
              <a:rPr lang="en-VN" dirty="0">
                <a:solidFill>
                  <a:srgbClr val="0E659B"/>
                </a:solidFill>
              </a:rPr>
              <a:t>The fourth season saw a breakthrough with over</a:t>
            </a:r>
            <a:r>
              <a:rPr lang="en-VN" dirty="0">
                <a:solidFill>
                  <a:srgbClr val="FF0000"/>
                </a:solidFill>
              </a:rPr>
              <a:t> 3,000 applications, 1,400 exam sessions, and 240 students winning national and international awards</a:t>
            </a:r>
            <a:r>
              <a:rPr lang="en-VN" dirty="0">
                <a:solidFill>
                  <a:srgbClr val="0E659B"/>
                </a:solidFill>
              </a:rPr>
              <a:t>, reinforcing the program’s status as Vietnam’s leading internship in both quality and scale. </a:t>
            </a:r>
            <a:r>
              <a:rPr lang="en-VN" u="sng" dirty="0">
                <a:solidFill>
                  <a:srgbClr val="0E659B"/>
                </a:solidFill>
              </a:rPr>
              <a:t>This year, the program will welcome experts from the USA, Australia, Germany, Singapore, Taiwan, and major tech companies such as Viettel, Google, Shopee, Qualcomm, and more</a:t>
            </a:r>
          </a:p>
        </p:txBody>
      </p:sp>
    </p:spTree>
    <p:extLst>
      <p:ext uri="{BB962C8B-B14F-4D97-AF65-F5344CB8AC3E}">
        <p14:creationId xmlns:p14="http://schemas.microsoft.com/office/powerpoint/2010/main" val="278561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112119" y="1149807"/>
            <a:ext cx="6297827" cy="5269586"/>
          </a:xfrm>
        </p:spPr>
        <p:txBody>
          <a:bodyPr>
            <a:normAutofit fontScale="92500" lnSpcReduction="20000"/>
          </a:bodyPr>
          <a:lstStyle/>
          <a:p>
            <a:r>
              <a:rPr lang="en-US" sz="2200" dirty="0">
                <a:hlinkClick r:id="rId3" action="ppaction://hlinksldjump"/>
              </a:rPr>
              <a:t>Introduction</a:t>
            </a:r>
            <a:endParaRPr lang="en-US" sz="1400" dirty="0"/>
          </a:p>
          <a:p>
            <a:r>
              <a:rPr lang="en-US" sz="2200" dirty="0">
                <a:hlinkClick r:id="rId4" action="ppaction://hlinksldjump"/>
              </a:rPr>
              <a:t>Datasets</a:t>
            </a:r>
            <a:endParaRPr lang="en-US" sz="1400" dirty="0"/>
          </a:p>
          <a:p>
            <a:r>
              <a:rPr lang="en-US" sz="2200" dirty="0">
                <a:hlinkClick r:id="rId5" action="ppaction://hlinksldjump"/>
              </a:rPr>
              <a:t>Results</a:t>
            </a:r>
            <a:endParaRPr lang="en-US" sz="1400" dirty="0"/>
          </a:p>
          <a:p>
            <a:pPr lvl="1"/>
            <a:r>
              <a:rPr lang="en-US" sz="1800" dirty="0">
                <a:hlinkClick r:id="rId6" action="ppaction://hlinksldjump"/>
              </a:rPr>
              <a:t>Visualization – Charts</a:t>
            </a:r>
            <a:endParaRPr lang="en-US" sz="1400" dirty="0"/>
          </a:p>
          <a:p>
            <a:pPr lvl="1"/>
            <a:r>
              <a:rPr lang="en-US" sz="1800" dirty="0">
                <a:hlinkClick r:id="rId7" action="ppaction://hlinksldjump"/>
              </a:rPr>
              <a:t>Findings &amp; Implications</a:t>
            </a:r>
            <a:endParaRPr lang="en-US" sz="1400" dirty="0"/>
          </a:p>
          <a:p>
            <a:r>
              <a:rPr lang="en-US" sz="2200" dirty="0">
                <a:hlinkClick r:id="rId8" action="ppaction://hlinksldjump"/>
              </a:rPr>
              <a:t>Discussion</a:t>
            </a:r>
            <a:endParaRPr lang="en-US" sz="1400" dirty="0"/>
          </a:p>
          <a:p>
            <a:r>
              <a:rPr lang="en-US" sz="2200" dirty="0">
                <a:hlinkClick r:id="rId9" action="ppaction://hlinksldjump"/>
              </a:rPr>
              <a:t>Solution</a:t>
            </a:r>
            <a:endParaRPr lang="en-US" sz="1400" dirty="0"/>
          </a:p>
          <a:p>
            <a:pPr lvl="1"/>
            <a:r>
              <a:rPr lang="en-US" sz="1800" dirty="0">
                <a:hlinkClick r:id="rId7" action="ppaction://hlinksldjump"/>
              </a:rPr>
              <a:t>Typical Talent Approach - Challenges</a:t>
            </a:r>
            <a:endParaRPr lang="en-US" sz="1400" dirty="0"/>
          </a:p>
          <a:p>
            <a:pPr lvl="1"/>
            <a:r>
              <a:rPr lang="en-US" sz="1800" dirty="0">
                <a:hlinkClick r:id="rId10" action="ppaction://hlinksldjump"/>
              </a:rPr>
              <a:t>Adaptive Hiring</a:t>
            </a:r>
            <a:endParaRPr lang="en-US" sz="1400" dirty="0"/>
          </a:p>
          <a:p>
            <a:pPr lvl="2"/>
            <a:r>
              <a:rPr lang="en-US" sz="1400" dirty="0">
                <a:hlinkClick r:id="rId11" action="ppaction://hlinksldjump"/>
              </a:rPr>
              <a:t>Example: Tetra Pak</a:t>
            </a:r>
            <a:endParaRPr lang="en-US" sz="1400" dirty="0"/>
          </a:p>
          <a:p>
            <a:pPr lvl="2"/>
            <a:r>
              <a:rPr lang="en-US" sz="1400" dirty="0">
                <a:hlinkClick r:id="rId12" action="ppaction://hlinksldjump"/>
              </a:rPr>
              <a:t>Vietnam Adaptive Hiring Trend </a:t>
            </a:r>
            <a:endParaRPr lang="en-US" sz="1400" dirty="0"/>
          </a:p>
          <a:p>
            <a:pPr lvl="1"/>
            <a:r>
              <a:rPr lang="en-US" sz="1800" dirty="0">
                <a:hlinkClick r:id="rId13" action="ppaction://hlinksldjump"/>
              </a:rPr>
              <a:t>Talent Acquisition</a:t>
            </a:r>
            <a:endParaRPr lang="en-US" sz="1400" dirty="0"/>
          </a:p>
          <a:p>
            <a:pPr lvl="2"/>
            <a:r>
              <a:rPr lang="en-US" sz="1400" dirty="0">
                <a:hlinkClick r:id="rId14" action="ppaction://hlinksldjump"/>
              </a:rPr>
              <a:t>Talent “Focused”</a:t>
            </a:r>
            <a:r>
              <a:rPr lang="en-US" sz="1400" dirty="0"/>
              <a:t> </a:t>
            </a:r>
          </a:p>
          <a:p>
            <a:pPr lvl="2"/>
            <a:r>
              <a:rPr lang="en-US" sz="1400" dirty="0">
                <a:hlinkClick r:id="rId15" action="ppaction://hlinksldjump"/>
              </a:rPr>
              <a:t>A place to grow career</a:t>
            </a:r>
            <a:endParaRPr lang="en-US" sz="1400" dirty="0"/>
          </a:p>
          <a:p>
            <a:pPr lvl="2"/>
            <a:r>
              <a:rPr lang="en-US" sz="1400" dirty="0">
                <a:hlinkClick r:id="rId16" action="ppaction://hlinksldjump"/>
              </a:rPr>
              <a:t>D.E.I</a:t>
            </a:r>
            <a:endParaRPr lang="en-US" sz="1400" dirty="0"/>
          </a:p>
          <a:p>
            <a:pPr lvl="1"/>
            <a:r>
              <a:rPr lang="en-US" sz="1800" dirty="0">
                <a:hlinkClick r:id="rId17" action="ppaction://hlinksldjump"/>
              </a:rPr>
              <a:t>VNG Corporation – The ‘greatest’ place to work</a:t>
            </a:r>
            <a:endParaRPr lang="en-US" sz="1800" dirty="0"/>
          </a:p>
          <a:p>
            <a:r>
              <a:rPr lang="en-US" sz="2200" dirty="0">
                <a:hlinkClick r:id="rId18" action="ppaction://hlinksldjump"/>
              </a:rPr>
              <a:t>Appendix</a:t>
            </a:r>
            <a:endParaRPr lang="en-US" sz="1400" dirty="0"/>
          </a:p>
          <a:p>
            <a:r>
              <a:rPr lang="en-US" sz="2200" dirty="0">
                <a:hlinkClick r:id="rId19" action="ppaction://hlinksldjump"/>
              </a:rPr>
              <a:t>Executive Summary</a:t>
            </a:r>
            <a:endParaRPr lang="en-US" sz="2200" dirty="0"/>
          </a:p>
        </p:txBody>
      </p:sp>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033439" y="30253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22"/>
              <a:stretch>
                <a:fillRect/>
              </a:stretch>
            </p:blipFill>
            <p:spPr>
              <a:xfrm>
                <a:off x="-2123439" y="2845312"/>
                <a:ext cx="19944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269011"/>
            <a:ext cx="10515600" cy="1325563"/>
          </a:xfrm>
        </p:spPr>
        <p:txBody>
          <a:bodyPr/>
          <a:lstStyle/>
          <a:p>
            <a:r>
              <a:rPr lang="en-US" dirty="0"/>
              <a:t>VIETTEL DIGITAL TALENT</a:t>
            </a:r>
          </a:p>
        </p:txBody>
      </p:sp>
      <p:sp>
        <p:nvSpPr>
          <p:cNvPr id="3" name="Content Placeholder 2">
            <a:extLst>
              <a:ext uri="{FF2B5EF4-FFF2-40B4-BE49-F238E27FC236}">
                <a16:creationId xmlns:a16="http://schemas.microsoft.com/office/drawing/2014/main" id="{3A778BCB-FDB1-B9B5-3F94-FF4D8BEB0689}"/>
              </a:ext>
            </a:extLst>
          </p:cNvPr>
          <p:cNvSpPr>
            <a:spLocks noGrp="1"/>
          </p:cNvSpPr>
          <p:nvPr>
            <p:ph sz="half" idx="1"/>
          </p:nvPr>
        </p:nvSpPr>
        <p:spPr>
          <a:xfrm>
            <a:off x="3157751" y="1825625"/>
            <a:ext cx="8660642" cy="4351338"/>
          </a:xfrm>
        </p:spPr>
        <p:txBody>
          <a:bodyPr>
            <a:normAutofit lnSpcReduction="10000"/>
          </a:bodyPr>
          <a:lstStyle/>
          <a:p>
            <a:pPr marL="0" indent="0" algn="ctr">
              <a:buNone/>
            </a:pPr>
            <a:r>
              <a:rPr lang="en-VN" dirty="0"/>
              <a:t>Early Career Hiring</a:t>
            </a:r>
          </a:p>
          <a:p>
            <a:pPr marL="0" indent="0" algn="ctr">
              <a:buNone/>
            </a:pPr>
            <a:endParaRPr lang="en-VN" dirty="0"/>
          </a:p>
          <a:p>
            <a:pPr marL="0" indent="0" algn="ctr">
              <a:buNone/>
            </a:pPr>
            <a:r>
              <a:rPr lang="en-US" dirty="0"/>
              <a:t>Reaching Youth Talents</a:t>
            </a:r>
          </a:p>
          <a:p>
            <a:pPr marL="0" indent="0" algn="ctr">
              <a:buNone/>
            </a:pPr>
            <a:endParaRPr lang="en-US" dirty="0"/>
          </a:p>
          <a:p>
            <a:pPr marL="0" indent="0" algn="ctr">
              <a:buNone/>
            </a:pPr>
            <a:r>
              <a:rPr lang="en-US" dirty="0"/>
              <a:t>Enhancing Employer Branding</a:t>
            </a:r>
          </a:p>
          <a:p>
            <a:pPr marL="0" indent="0" algn="ctr">
              <a:buNone/>
            </a:pPr>
            <a:endParaRPr lang="en-US" dirty="0"/>
          </a:p>
          <a:p>
            <a:pPr marL="0" indent="0" algn="ctr">
              <a:buNone/>
            </a:pPr>
            <a:r>
              <a:rPr lang="en-US" dirty="0"/>
              <a:t>Increasing Recruitment Efficiency</a:t>
            </a:r>
          </a:p>
          <a:p>
            <a:pPr marL="0" indent="0" algn="ctr">
              <a:buNone/>
            </a:pPr>
            <a:endParaRPr lang="en-US" dirty="0"/>
          </a:p>
          <a:p>
            <a:pPr marL="0" indent="0" algn="ctr">
              <a:buNone/>
            </a:pPr>
            <a:r>
              <a:rPr lang="en-US" dirty="0"/>
              <a:t>Creating More Job Opportunities</a:t>
            </a:r>
          </a:p>
        </p:txBody>
      </p:sp>
      <p:pic>
        <p:nvPicPr>
          <p:cNvPr id="5" name="Picture 4" descr="A green tick mark on a white background&#10;&#10;Description automatically generated">
            <a:extLst>
              <a:ext uri="{FF2B5EF4-FFF2-40B4-BE49-F238E27FC236}">
                <a16:creationId xmlns:a16="http://schemas.microsoft.com/office/drawing/2014/main" id="{749F4242-65D6-C5F4-08EC-63A74DCCD3BD}"/>
              </a:ext>
            </a:extLst>
          </p:cNvPr>
          <p:cNvPicPr>
            <a:picLocks noChangeAspect="1"/>
          </p:cNvPicPr>
          <p:nvPr/>
        </p:nvPicPr>
        <p:blipFill>
          <a:blip r:embed="rId2"/>
          <a:stretch>
            <a:fillRect/>
          </a:stretch>
        </p:blipFill>
        <p:spPr>
          <a:xfrm>
            <a:off x="5413518" y="1706206"/>
            <a:ext cx="546100" cy="596900"/>
          </a:xfrm>
          <a:prstGeom prst="rect">
            <a:avLst/>
          </a:prstGeom>
        </p:spPr>
      </p:pic>
      <p:pic>
        <p:nvPicPr>
          <p:cNvPr id="6" name="Picture 5" descr="A green tick mark on a white background&#10;&#10;Description automatically generated">
            <a:extLst>
              <a:ext uri="{FF2B5EF4-FFF2-40B4-BE49-F238E27FC236}">
                <a16:creationId xmlns:a16="http://schemas.microsoft.com/office/drawing/2014/main" id="{9B3BFC77-CBCB-FA0D-FA22-73B1CCF87420}"/>
              </a:ext>
            </a:extLst>
          </p:cNvPr>
          <p:cNvPicPr>
            <a:picLocks noChangeAspect="1"/>
          </p:cNvPicPr>
          <p:nvPr/>
        </p:nvPicPr>
        <p:blipFill>
          <a:blip r:embed="rId2"/>
          <a:stretch>
            <a:fillRect/>
          </a:stretch>
        </p:blipFill>
        <p:spPr>
          <a:xfrm>
            <a:off x="5140468" y="2622504"/>
            <a:ext cx="546100" cy="596900"/>
          </a:xfrm>
          <a:prstGeom prst="rect">
            <a:avLst/>
          </a:prstGeom>
        </p:spPr>
      </p:pic>
      <p:pic>
        <p:nvPicPr>
          <p:cNvPr id="7" name="Picture 6" descr="A green tick mark on a white background&#10;&#10;Description automatically generated">
            <a:extLst>
              <a:ext uri="{FF2B5EF4-FFF2-40B4-BE49-F238E27FC236}">
                <a16:creationId xmlns:a16="http://schemas.microsoft.com/office/drawing/2014/main" id="{62889F5E-992C-C4E6-1459-509B2B121B6D}"/>
              </a:ext>
            </a:extLst>
          </p:cNvPr>
          <p:cNvPicPr>
            <a:picLocks noChangeAspect="1"/>
          </p:cNvPicPr>
          <p:nvPr/>
        </p:nvPicPr>
        <p:blipFill>
          <a:blip r:embed="rId2"/>
          <a:stretch>
            <a:fillRect/>
          </a:stretch>
        </p:blipFill>
        <p:spPr>
          <a:xfrm>
            <a:off x="4594368" y="3619310"/>
            <a:ext cx="546100" cy="596900"/>
          </a:xfrm>
          <a:prstGeom prst="rect">
            <a:avLst/>
          </a:prstGeom>
        </p:spPr>
      </p:pic>
      <p:pic>
        <p:nvPicPr>
          <p:cNvPr id="8" name="Picture 7" descr="A green tick mark on a white background&#10;&#10;Description automatically generated">
            <a:extLst>
              <a:ext uri="{FF2B5EF4-FFF2-40B4-BE49-F238E27FC236}">
                <a16:creationId xmlns:a16="http://schemas.microsoft.com/office/drawing/2014/main" id="{95B29A66-FEA4-270B-5061-7597CD5DBE78}"/>
              </a:ext>
            </a:extLst>
          </p:cNvPr>
          <p:cNvPicPr>
            <a:picLocks noChangeAspect="1"/>
          </p:cNvPicPr>
          <p:nvPr/>
        </p:nvPicPr>
        <p:blipFill>
          <a:blip r:embed="rId2"/>
          <a:stretch>
            <a:fillRect/>
          </a:stretch>
        </p:blipFill>
        <p:spPr>
          <a:xfrm>
            <a:off x="4321318" y="4578243"/>
            <a:ext cx="546100" cy="596900"/>
          </a:xfrm>
          <a:prstGeom prst="rect">
            <a:avLst/>
          </a:prstGeom>
        </p:spPr>
      </p:pic>
      <p:pic>
        <p:nvPicPr>
          <p:cNvPr id="9" name="Picture 8" descr="A green tick mark on a white background&#10;&#10;Description automatically generated">
            <a:extLst>
              <a:ext uri="{FF2B5EF4-FFF2-40B4-BE49-F238E27FC236}">
                <a16:creationId xmlns:a16="http://schemas.microsoft.com/office/drawing/2014/main" id="{4BD1C4E6-5CBD-45B7-19F2-EC07890AFC1B}"/>
              </a:ext>
            </a:extLst>
          </p:cNvPr>
          <p:cNvPicPr>
            <a:picLocks noChangeAspect="1"/>
          </p:cNvPicPr>
          <p:nvPr/>
        </p:nvPicPr>
        <p:blipFill>
          <a:blip r:embed="rId2"/>
          <a:stretch>
            <a:fillRect/>
          </a:stretch>
        </p:blipFill>
        <p:spPr>
          <a:xfrm>
            <a:off x="4533805" y="5500837"/>
            <a:ext cx="546100" cy="596900"/>
          </a:xfrm>
          <a:prstGeom prst="rect">
            <a:avLst/>
          </a:prstGeom>
        </p:spPr>
      </p:pic>
      <p:pic>
        <p:nvPicPr>
          <p:cNvPr id="10" name="Picture 9">
            <a:extLst>
              <a:ext uri="{FF2B5EF4-FFF2-40B4-BE49-F238E27FC236}">
                <a16:creationId xmlns:a16="http://schemas.microsoft.com/office/drawing/2014/main" id="{A949E3AA-C829-E00B-B5AB-E5C992230667}"/>
              </a:ext>
            </a:extLst>
          </p:cNvPr>
          <p:cNvPicPr>
            <a:picLocks noChangeAspect="1"/>
          </p:cNvPicPr>
          <p:nvPr/>
        </p:nvPicPr>
        <p:blipFill>
          <a:blip r:embed="rId3"/>
          <a:stretch>
            <a:fillRect/>
          </a:stretch>
        </p:blipFill>
        <p:spPr>
          <a:xfrm>
            <a:off x="681478" y="1825625"/>
            <a:ext cx="3912890" cy="3912890"/>
          </a:xfrm>
          <a:prstGeom prst="rect">
            <a:avLst/>
          </a:prstGeom>
        </p:spPr>
      </p:pic>
    </p:spTree>
    <p:extLst>
      <p:ext uri="{BB962C8B-B14F-4D97-AF65-F5344CB8AC3E}">
        <p14:creationId xmlns:p14="http://schemas.microsoft.com/office/powerpoint/2010/main" val="1344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2948664" y="2226458"/>
            <a:ext cx="6294672" cy="2405084"/>
          </a:xfrm>
        </p:spPr>
        <p:txBody>
          <a:bodyPr anchor="ctr">
            <a:normAutofit/>
          </a:bodyPr>
          <a:lstStyle/>
          <a:p>
            <a:pPr algn="ctr"/>
            <a:r>
              <a:rPr lang="en-US" u="sng" dirty="0"/>
              <a:t>SOLUTION 2:</a:t>
            </a:r>
            <a:br>
              <a:rPr lang="en-US" dirty="0"/>
            </a:br>
            <a:r>
              <a:rPr lang="en-US" dirty="0"/>
              <a:t>TALENT ACQUISITION</a:t>
            </a:r>
          </a:p>
        </p:txBody>
      </p:sp>
    </p:spTree>
    <p:extLst>
      <p:ext uri="{BB962C8B-B14F-4D97-AF65-F5344CB8AC3E}">
        <p14:creationId xmlns:p14="http://schemas.microsoft.com/office/powerpoint/2010/main" val="1577794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272359"/>
            <a:ext cx="10515600" cy="1325563"/>
          </a:xfrm>
        </p:spPr>
        <p:txBody>
          <a:bodyPr anchor="ctr">
            <a:normAutofit/>
          </a:bodyPr>
          <a:lstStyle/>
          <a:p>
            <a:r>
              <a:rPr lang="en-US" dirty="0"/>
              <a:t>INTRODUCTION – TALENT ACQUISITION</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5868538" y="1690688"/>
            <a:ext cx="5485262" cy="2019921"/>
          </a:xfrm>
        </p:spPr>
        <p:txBody>
          <a:bodyPr>
            <a:normAutofit/>
          </a:bodyPr>
          <a:lstStyle/>
          <a:p>
            <a:pPr marL="0" indent="0">
              <a:buNone/>
            </a:pPr>
            <a:endParaRPr lang="en-US" sz="1600" dirty="0"/>
          </a:p>
          <a:p>
            <a:r>
              <a:rPr lang="en-US" sz="1600" dirty="0"/>
              <a:t>Talent acquisition refers to </a:t>
            </a:r>
            <a:r>
              <a:rPr lang="en-US" sz="1600" dirty="0">
                <a:solidFill>
                  <a:srgbClr val="FF0000"/>
                </a:solidFill>
              </a:rPr>
              <a:t>the process</a:t>
            </a:r>
            <a:r>
              <a:rPr lang="en-US" sz="1600" dirty="0"/>
              <a:t> </a:t>
            </a:r>
            <a:r>
              <a:rPr lang="en-US" sz="1600" dirty="0">
                <a:solidFill>
                  <a:srgbClr val="FF0000"/>
                </a:solidFill>
              </a:rPr>
              <a:t>of identifying and acquiring skilled workers </a:t>
            </a:r>
            <a:r>
              <a:rPr lang="en-US" sz="1600" dirty="0"/>
              <a:t>to meet your organizational needs.</a:t>
            </a:r>
          </a:p>
          <a:p>
            <a:r>
              <a:rPr lang="en-US" sz="1600" dirty="0"/>
              <a:t>The talent acquisition team is responsible for identifying, acquiring, assessing, and hiring candidates to fill open positions within a company.</a:t>
            </a:r>
          </a:p>
        </p:txBody>
      </p:sp>
      <p:pic>
        <p:nvPicPr>
          <p:cNvPr id="7" name="Picture 6" descr="A diagram of talent acquisition&#10;&#10;Description automatically generated">
            <a:extLst>
              <a:ext uri="{FF2B5EF4-FFF2-40B4-BE49-F238E27FC236}">
                <a16:creationId xmlns:a16="http://schemas.microsoft.com/office/drawing/2014/main" id="{B782C1FB-4126-00D1-872C-582AA14AAA06}"/>
              </a:ext>
            </a:extLst>
          </p:cNvPr>
          <p:cNvPicPr>
            <a:picLocks noChangeAspect="1"/>
          </p:cNvPicPr>
          <p:nvPr/>
        </p:nvPicPr>
        <p:blipFill rotWithShape="1">
          <a:blip r:embed="rId2"/>
          <a:srcRect r="3744"/>
          <a:stretch/>
        </p:blipFill>
        <p:spPr>
          <a:xfrm>
            <a:off x="1265798" y="1475925"/>
            <a:ext cx="3677264" cy="1826517"/>
          </a:xfrm>
          <a:prstGeom prst="rect">
            <a:avLst/>
          </a:prstGeom>
        </p:spPr>
      </p:pic>
      <p:sp>
        <p:nvSpPr>
          <p:cNvPr id="12" name="TextBox 11">
            <a:extLst>
              <a:ext uri="{FF2B5EF4-FFF2-40B4-BE49-F238E27FC236}">
                <a16:creationId xmlns:a16="http://schemas.microsoft.com/office/drawing/2014/main" id="{A3D1318D-9C2B-DC50-1D28-CA35D8FBB5A3}"/>
              </a:ext>
            </a:extLst>
          </p:cNvPr>
          <p:cNvSpPr txBox="1"/>
          <p:nvPr/>
        </p:nvSpPr>
        <p:spPr>
          <a:xfrm>
            <a:off x="4175780" y="3198168"/>
            <a:ext cx="1534564"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C6565"/>
                </a:solidFill>
                <a:effectLst/>
                <a:uLnTx/>
                <a:uFillTx/>
                <a:latin typeface="Arial" panose="020B0604020202020204" pitchFamily="34" charset="0"/>
                <a:ea typeface="+mn-ea"/>
                <a:cs typeface="+mn-cs"/>
              </a:rPr>
              <a:t>Source: </a:t>
            </a:r>
            <a:r>
              <a:rPr lang="en-US" sz="900" dirty="0">
                <a:solidFill>
                  <a:srgbClr val="5C6565"/>
                </a:solidFill>
                <a:latin typeface="Arial" panose="020B0604020202020204" pitchFamily="34" charset="0"/>
                <a:hlinkClick r:id="rId3"/>
              </a:rPr>
              <a:t>SmartRecruiter</a:t>
            </a:r>
            <a:endParaRPr kumimoji="0" lang="en-US" sz="900" b="0" i="0" u="none" strike="noStrike" kern="1200" cap="none" spc="0" normalizeH="0" baseline="0" noProof="0" dirty="0">
              <a:ln>
                <a:noFill/>
              </a:ln>
              <a:solidFill>
                <a:srgbClr val="5C6565"/>
              </a:solidFill>
              <a:effectLst/>
              <a:uLnTx/>
              <a:uFillTx/>
              <a:latin typeface="Arial" panose="020B0604020202020204" pitchFamily="34" charset="0"/>
              <a:ea typeface="+mn-ea"/>
              <a:cs typeface="+mn-cs"/>
            </a:endParaRPr>
          </a:p>
        </p:txBody>
      </p:sp>
      <p:pic>
        <p:nvPicPr>
          <p:cNvPr id="3" name="Picture 2" descr="Recruitment vs. Talent Acquisition: What Is the Difference? | Jobvite">
            <a:extLst>
              <a:ext uri="{FF2B5EF4-FFF2-40B4-BE49-F238E27FC236}">
                <a16:creationId xmlns:a16="http://schemas.microsoft.com/office/drawing/2014/main" id="{28503E8B-E06A-5B69-39FB-A07A74801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391" y="3892839"/>
            <a:ext cx="3757582" cy="2564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76D6BD-E579-07DA-64DD-18CF27188DDA}"/>
              </a:ext>
            </a:extLst>
          </p:cNvPr>
          <p:cNvSpPr txBox="1"/>
          <p:nvPr/>
        </p:nvSpPr>
        <p:spPr>
          <a:xfrm>
            <a:off x="6096000" y="4570084"/>
            <a:ext cx="4228377" cy="584775"/>
          </a:xfrm>
          <a:prstGeom prst="rect">
            <a:avLst/>
          </a:prstGeom>
          <a:noFill/>
        </p:spPr>
        <p:txBody>
          <a:bodyPr wrap="square">
            <a:spAutoFit/>
          </a:bodyPr>
          <a:lstStyle/>
          <a:p>
            <a:r>
              <a:rPr lang="en-US" sz="1600" i="1" dirty="0">
                <a:solidFill>
                  <a:srgbClr val="0E659B"/>
                </a:solidFill>
              </a:rPr>
              <a:t>“Talent Acquisition is a strategy to acquire skilled leaders and employes - for a long term success”</a:t>
            </a:r>
            <a:endParaRPr lang="en-VN" sz="1600" i="1" dirty="0">
              <a:solidFill>
                <a:srgbClr val="0E659B"/>
              </a:solidFill>
            </a:endParaRPr>
          </a:p>
        </p:txBody>
      </p:sp>
      <p:sp>
        <p:nvSpPr>
          <p:cNvPr id="5" name="TextBox 4">
            <a:extLst>
              <a:ext uri="{FF2B5EF4-FFF2-40B4-BE49-F238E27FC236}">
                <a16:creationId xmlns:a16="http://schemas.microsoft.com/office/drawing/2014/main" id="{2B5E8896-B4C9-FAB9-36AF-3213C0DC254D}"/>
              </a:ext>
            </a:extLst>
          </p:cNvPr>
          <p:cNvSpPr txBox="1"/>
          <p:nvPr/>
        </p:nvSpPr>
        <p:spPr>
          <a:xfrm>
            <a:off x="6096000" y="5175250"/>
            <a:ext cx="4228377" cy="584775"/>
          </a:xfrm>
          <a:prstGeom prst="rect">
            <a:avLst/>
          </a:prstGeom>
          <a:noFill/>
        </p:spPr>
        <p:txBody>
          <a:bodyPr wrap="square">
            <a:spAutoFit/>
          </a:bodyPr>
          <a:lstStyle/>
          <a:p>
            <a:r>
              <a:rPr lang="en-US" sz="1600" i="1" dirty="0">
                <a:solidFill>
                  <a:srgbClr val="0E659B"/>
                </a:solidFill>
              </a:rPr>
              <a:t>“Recruitment is the process of filling positions - which needs to be filled quickly”</a:t>
            </a:r>
            <a:endParaRPr lang="en-VN" sz="1600" i="1" dirty="0">
              <a:solidFill>
                <a:srgbClr val="0E659B"/>
              </a:solidFill>
            </a:endParaRPr>
          </a:p>
        </p:txBody>
      </p:sp>
    </p:spTree>
    <p:extLst>
      <p:ext uri="{BB962C8B-B14F-4D97-AF65-F5344CB8AC3E}">
        <p14:creationId xmlns:p14="http://schemas.microsoft.com/office/powerpoint/2010/main" val="3266127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86409" y="1"/>
            <a:ext cx="9273208" cy="938720"/>
          </a:xfrm>
        </p:spPr>
        <p:txBody>
          <a:bodyPr anchor="ctr">
            <a:normAutofit/>
          </a:bodyPr>
          <a:lstStyle/>
          <a:p>
            <a:r>
              <a:rPr lang="en-US" dirty="0"/>
              <a:t>TALENT “FOCUSED”</a:t>
            </a:r>
          </a:p>
        </p:txBody>
      </p:sp>
      <p:sp>
        <p:nvSpPr>
          <p:cNvPr id="12" name="TextBox 11">
            <a:extLst>
              <a:ext uri="{FF2B5EF4-FFF2-40B4-BE49-F238E27FC236}">
                <a16:creationId xmlns:a16="http://schemas.microsoft.com/office/drawing/2014/main" id="{69F32D11-DDE0-9CC6-E587-B67A201FD78A}"/>
              </a:ext>
            </a:extLst>
          </p:cNvPr>
          <p:cNvSpPr txBox="1"/>
          <p:nvPr/>
        </p:nvSpPr>
        <p:spPr>
          <a:xfrm>
            <a:off x="181270" y="867958"/>
            <a:ext cx="11829458" cy="9387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i="1" dirty="0">
                <a:solidFill>
                  <a:srgbClr val="0E659B"/>
                </a:solidFill>
                <a:latin typeface="IBM Plex Sans Text"/>
              </a:rPr>
              <a:t>”The war for talent is never-ending. In my view, there are two principles that organizations should leverage while building a talent strategy.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i="1" dirty="0">
                <a:solidFill>
                  <a:srgbClr val="0E659B"/>
                </a:solidFill>
                <a:latin typeface="IBM Plex Sans Text"/>
              </a:rPr>
              <a:t>First, increase the self-sufficiency of internal workforce because we cannot always rely on the external market.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i="1" dirty="0">
                <a:solidFill>
                  <a:srgbClr val="FF0000"/>
                </a:solidFill>
                <a:latin typeface="IBM Plex Sans Text"/>
              </a:rPr>
              <a:t>Second, in order to be self-sufficient, it’s important to leverage insights about our talents segments and attract, engage and retain them sustainably by helping them to move up their hierarchy of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i="1" dirty="0">
              <a:solidFill>
                <a:srgbClr val="FF0000"/>
              </a:solidFill>
              <a:latin typeface="IBM Plex Sans Tex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1100" i="1" dirty="0">
                <a:solidFill>
                  <a:srgbClr val="0E659B"/>
                </a:solidFill>
                <a:latin typeface="IBM Plex Sans Text"/>
              </a:rPr>
              <a:t>- Alexis Pham, CPO, Home Credit Vietnam</a:t>
            </a:r>
          </a:p>
        </p:txBody>
      </p:sp>
      <p:pic>
        <p:nvPicPr>
          <p:cNvPr id="4" name="Picture 3" descr="A black and purple infographic&#10;&#10;Description automatically generated">
            <a:extLst>
              <a:ext uri="{FF2B5EF4-FFF2-40B4-BE49-F238E27FC236}">
                <a16:creationId xmlns:a16="http://schemas.microsoft.com/office/drawing/2014/main" id="{DFE1BE2E-E6F7-E625-192B-8A5D67919C89}"/>
              </a:ext>
            </a:extLst>
          </p:cNvPr>
          <p:cNvPicPr>
            <a:picLocks noChangeAspect="1"/>
          </p:cNvPicPr>
          <p:nvPr/>
        </p:nvPicPr>
        <p:blipFill>
          <a:blip r:embed="rId2"/>
          <a:stretch>
            <a:fillRect/>
          </a:stretch>
        </p:blipFill>
        <p:spPr>
          <a:xfrm>
            <a:off x="262858" y="1621151"/>
            <a:ext cx="7311304" cy="5084751"/>
          </a:xfrm>
          <a:prstGeom prst="rect">
            <a:avLst/>
          </a:prstGeom>
        </p:spPr>
      </p:pic>
      <p:pic>
        <p:nvPicPr>
          <p:cNvPr id="5" name="Picture 4" descr="A graph on a black background&#10;&#10;Description automatically generated">
            <a:extLst>
              <a:ext uri="{FF2B5EF4-FFF2-40B4-BE49-F238E27FC236}">
                <a16:creationId xmlns:a16="http://schemas.microsoft.com/office/drawing/2014/main" id="{D4E9D73A-7433-B903-97A2-ED864F233C72}"/>
              </a:ext>
            </a:extLst>
          </p:cNvPr>
          <p:cNvPicPr>
            <a:picLocks noChangeAspect="1"/>
          </p:cNvPicPr>
          <p:nvPr/>
        </p:nvPicPr>
        <p:blipFill rotWithShape="1">
          <a:blip r:embed="rId3"/>
          <a:srcRect r="44190" b="25590"/>
          <a:stretch/>
        </p:blipFill>
        <p:spPr>
          <a:xfrm>
            <a:off x="7841916" y="1904777"/>
            <a:ext cx="3412859" cy="2357939"/>
          </a:xfrm>
          <a:prstGeom prst="rect">
            <a:avLst/>
          </a:prstGeom>
        </p:spPr>
      </p:pic>
      <p:pic>
        <p:nvPicPr>
          <p:cNvPr id="6" name="Picture 5" descr="A graph on a black background&#10;&#10;Description automatically generated">
            <a:extLst>
              <a:ext uri="{FF2B5EF4-FFF2-40B4-BE49-F238E27FC236}">
                <a16:creationId xmlns:a16="http://schemas.microsoft.com/office/drawing/2014/main" id="{1D3774B6-8D04-346F-94BC-9923A109DCEA}"/>
              </a:ext>
            </a:extLst>
          </p:cNvPr>
          <p:cNvPicPr>
            <a:picLocks noChangeAspect="1"/>
          </p:cNvPicPr>
          <p:nvPr/>
        </p:nvPicPr>
        <p:blipFill rotWithShape="1">
          <a:blip r:embed="rId3"/>
          <a:srcRect l="54783" t="12633" b="22979"/>
          <a:stretch/>
        </p:blipFill>
        <p:spPr>
          <a:xfrm>
            <a:off x="7655750" y="3989880"/>
            <a:ext cx="3680613" cy="2716021"/>
          </a:xfrm>
          <a:prstGeom prst="rect">
            <a:avLst/>
          </a:prstGeom>
        </p:spPr>
      </p:pic>
      <p:pic>
        <p:nvPicPr>
          <p:cNvPr id="7" name="Picture 6" descr="A graph on a black background&#10;&#10;Description automatically generated">
            <a:extLst>
              <a:ext uri="{FF2B5EF4-FFF2-40B4-BE49-F238E27FC236}">
                <a16:creationId xmlns:a16="http://schemas.microsoft.com/office/drawing/2014/main" id="{FE9A9A45-B7B6-B7F0-0D8F-A27B532A4C6B}"/>
              </a:ext>
            </a:extLst>
          </p:cNvPr>
          <p:cNvPicPr>
            <a:picLocks noChangeAspect="1"/>
          </p:cNvPicPr>
          <p:nvPr/>
        </p:nvPicPr>
        <p:blipFill rotWithShape="1">
          <a:blip r:embed="rId3"/>
          <a:srcRect l="54219" b="90077"/>
          <a:stretch/>
        </p:blipFill>
        <p:spPr>
          <a:xfrm>
            <a:off x="8207907" y="6334834"/>
            <a:ext cx="3303498" cy="371067"/>
          </a:xfrm>
          <a:prstGeom prst="rect">
            <a:avLst/>
          </a:prstGeom>
        </p:spPr>
      </p:pic>
      <p:pic>
        <p:nvPicPr>
          <p:cNvPr id="8" name="Picture 7" descr="A graph on a black background&#10;&#10;Description automatically generated">
            <a:extLst>
              <a:ext uri="{FF2B5EF4-FFF2-40B4-BE49-F238E27FC236}">
                <a16:creationId xmlns:a16="http://schemas.microsoft.com/office/drawing/2014/main" id="{EB1E88A7-7A78-FB18-6C19-150F58BB6AF4}"/>
              </a:ext>
            </a:extLst>
          </p:cNvPr>
          <p:cNvPicPr>
            <a:picLocks noChangeAspect="1"/>
          </p:cNvPicPr>
          <p:nvPr/>
        </p:nvPicPr>
        <p:blipFill rotWithShape="1">
          <a:blip r:embed="rId3"/>
          <a:srcRect t="91187"/>
          <a:stretch/>
        </p:blipFill>
        <p:spPr>
          <a:xfrm>
            <a:off x="4178374" y="6738442"/>
            <a:ext cx="3835250" cy="175160"/>
          </a:xfrm>
          <a:prstGeom prst="rect">
            <a:avLst/>
          </a:prstGeom>
        </p:spPr>
      </p:pic>
    </p:spTree>
    <p:extLst>
      <p:ext uri="{BB962C8B-B14F-4D97-AF65-F5344CB8AC3E}">
        <p14:creationId xmlns:p14="http://schemas.microsoft.com/office/powerpoint/2010/main" val="183961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06832" y="82366"/>
            <a:ext cx="10515600" cy="1325563"/>
          </a:xfrm>
        </p:spPr>
        <p:txBody>
          <a:bodyPr anchor="ctr">
            <a:normAutofit/>
          </a:bodyPr>
          <a:lstStyle/>
          <a:p>
            <a:r>
              <a:rPr lang="en-US" sz="2400" dirty="0"/>
              <a:t>A PLACE TO GROW CAREER</a:t>
            </a:r>
          </a:p>
        </p:txBody>
      </p:sp>
      <p:pic>
        <p:nvPicPr>
          <p:cNvPr id="6" name="Content Placeholder 5" descr="A screenshot of a computer&#10;&#10;Description automatically generated">
            <a:extLst>
              <a:ext uri="{FF2B5EF4-FFF2-40B4-BE49-F238E27FC236}">
                <a16:creationId xmlns:a16="http://schemas.microsoft.com/office/drawing/2014/main" id="{DA694E81-2BFE-3570-3904-D78A365C093A}"/>
              </a:ext>
            </a:extLst>
          </p:cNvPr>
          <p:cNvPicPr>
            <a:picLocks noGrp="1" noChangeAspect="1"/>
          </p:cNvPicPr>
          <p:nvPr>
            <p:ph idx="1"/>
          </p:nvPr>
        </p:nvPicPr>
        <p:blipFill rotWithShape="1">
          <a:blip r:embed="rId2"/>
          <a:srcRect l="1383" r="1383"/>
          <a:stretch/>
        </p:blipFill>
        <p:spPr>
          <a:xfrm>
            <a:off x="442830" y="1217046"/>
            <a:ext cx="5653170" cy="2573955"/>
          </a:xfrm>
        </p:spPr>
      </p:pic>
      <p:pic>
        <p:nvPicPr>
          <p:cNvPr id="7" name="Picture 6">
            <a:extLst>
              <a:ext uri="{FF2B5EF4-FFF2-40B4-BE49-F238E27FC236}">
                <a16:creationId xmlns:a16="http://schemas.microsoft.com/office/drawing/2014/main" id="{1885E3FE-B125-453E-7927-00DCDFA78D41}"/>
              </a:ext>
            </a:extLst>
          </p:cNvPr>
          <p:cNvPicPr>
            <a:picLocks noChangeAspect="1"/>
          </p:cNvPicPr>
          <p:nvPr/>
        </p:nvPicPr>
        <p:blipFill>
          <a:blip r:embed="rId3"/>
          <a:stretch>
            <a:fillRect/>
          </a:stretch>
        </p:blipFill>
        <p:spPr>
          <a:xfrm>
            <a:off x="185054" y="6562226"/>
            <a:ext cx="6451600" cy="279400"/>
          </a:xfrm>
          <a:prstGeom prst="rect">
            <a:avLst/>
          </a:prstGeom>
        </p:spPr>
      </p:pic>
      <p:sp>
        <p:nvSpPr>
          <p:cNvPr id="9" name="TextBox 8">
            <a:extLst>
              <a:ext uri="{FF2B5EF4-FFF2-40B4-BE49-F238E27FC236}">
                <a16:creationId xmlns:a16="http://schemas.microsoft.com/office/drawing/2014/main" id="{DF09F943-7DA4-1A4E-5FC2-49964D894A73}"/>
              </a:ext>
            </a:extLst>
          </p:cNvPr>
          <p:cNvSpPr txBox="1"/>
          <p:nvPr/>
        </p:nvSpPr>
        <p:spPr>
          <a:xfrm>
            <a:off x="185054" y="6322117"/>
            <a:ext cx="6096000" cy="246221"/>
          </a:xfrm>
          <a:prstGeom prst="rect">
            <a:avLst/>
          </a:prstGeom>
          <a:noFill/>
        </p:spPr>
        <p:txBody>
          <a:bodyPr wrap="square">
            <a:spAutoFit/>
          </a:bodyPr>
          <a:lstStyle/>
          <a:p>
            <a:r>
              <a:rPr lang="en-US" sz="1000" dirty="0">
                <a:solidFill>
                  <a:srgbClr val="5C6565"/>
                </a:solidFill>
                <a:effectLst/>
                <a:latin typeface="Arial" panose="020B0604020202020204" pitchFamily="34" charset="0"/>
              </a:rPr>
              <a:t>Source: Adapted From Tetra Pak</a:t>
            </a:r>
          </a:p>
        </p:txBody>
      </p:sp>
      <p:pic>
        <p:nvPicPr>
          <p:cNvPr id="11" name="Content Placeholder 7" descr="A screenshot of a computer&#10;&#10;Description automatically generated">
            <a:extLst>
              <a:ext uri="{FF2B5EF4-FFF2-40B4-BE49-F238E27FC236}">
                <a16:creationId xmlns:a16="http://schemas.microsoft.com/office/drawing/2014/main" id="{ED895EC4-8123-5F34-BA2C-EEFB1743BD62}"/>
              </a:ext>
            </a:extLst>
          </p:cNvPr>
          <p:cNvPicPr>
            <a:picLocks noChangeAspect="1"/>
          </p:cNvPicPr>
          <p:nvPr/>
        </p:nvPicPr>
        <p:blipFill rotWithShape="1">
          <a:blip r:embed="rId4"/>
          <a:srcRect t="655"/>
          <a:stretch/>
        </p:blipFill>
        <p:spPr>
          <a:xfrm>
            <a:off x="606832" y="3685675"/>
            <a:ext cx="5612731" cy="2573956"/>
          </a:xfrm>
          <a:prstGeom prst="rect">
            <a:avLst/>
          </a:prstGeom>
        </p:spPr>
      </p:pic>
      <p:sp>
        <p:nvSpPr>
          <p:cNvPr id="12" name="TextBox 11">
            <a:extLst>
              <a:ext uri="{FF2B5EF4-FFF2-40B4-BE49-F238E27FC236}">
                <a16:creationId xmlns:a16="http://schemas.microsoft.com/office/drawing/2014/main" id="{B3709FCA-A450-74EF-86B4-75A5675545B8}"/>
              </a:ext>
            </a:extLst>
          </p:cNvPr>
          <p:cNvSpPr txBox="1"/>
          <p:nvPr/>
        </p:nvSpPr>
        <p:spPr>
          <a:xfrm rot="5400000">
            <a:off x="2430359" y="5147571"/>
            <a:ext cx="2335007" cy="369332"/>
          </a:xfrm>
          <a:prstGeom prst="rect">
            <a:avLst/>
          </a:prstGeom>
          <a:noFill/>
        </p:spPr>
        <p:txBody>
          <a:bodyPr wrap="square" rtlCol="0">
            <a:spAutoFit/>
          </a:bodyPr>
          <a:lstStyle/>
          <a:p>
            <a:r>
              <a:rPr lang="en-VN" dirty="0"/>
              <a:t>________________</a:t>
            </a:r>
          </a:p>
        </p:txBody>
      </p:sp>
      <p:sp>
        <p:nvSpPr>
          <p:cNvPr id="13" name="TextBox 12">
            <a:extLst>
              <a:ext uri="{FF2B5EF4-FFF2-40B4-BE49-F238E27FC236}">
                <a16:creationId xmlns:a16="http://schemas.microsoft.com/office/drawing/2014/main" id="{0508E118-E663-9707-1C37-C5EFA43FC47B}"/>
              </a:ext>
            </a:extLst>
          </p:cNvPr>
          <p:cNvSpPr txBox="1"/>
          <p:nvPr/>
        </p:nvSpPr>
        <p:spPr>
          <a:xfrm rot="5400000">
            <a:off x="3833542" y="5167216"/>
            <a:ext cx="2335007" cy="369332"/>
          </a:xfrm>
          <a:prstGeom prst="rect">
            <a:avLst/>
          </a:prstGeom>
          <a:noFill/>
        </p:spPr>
        <p:txBody>
          <a:bodyPr wrap="square" rtlCol="0">
            <a:spAutoFit/>
          </a:bodyPr>
          <a:lstStyle/>
          <a:p>
            <a:r>
              <a:rPr lang="en-VN" dirty="0"/>
              <a:t>________________</a:t>
            </a:r>
          </a:p>
        </p:txBody>
      </p:sp>
      <p:sp>
        <p:nvSpPr>
          <p:cNvPr id="14" name="TextBox 13">
            <a:extLst>
              <a:ext uri="{FF2B5EF4-FFF2-40B4-BE49-F238E27FC236}">
                <a16:creationId xmlns:a16="http://schemas.microsoft.com/office/drawing/2014/main" id="{DDC72A7F-9AE9-7E23-391A-D82DEA401E36}"/>
              </a:ext>
            </a:extLst>
          </p:cNvPr>
          <p:cNvSpPr txBox="1"/>
          <p:nvPr/>
        </p:nvSpPr>
        <p:spPr>
          <a:xfrm>
            <a:off x="2338770" y="4535930"/>
            <a:ext cx="3757230" cy="369332"/>
          </a:xfrm>
          <a:prstGeom prst="rect">
            <a:avLst/>
          </a:prstGeom>
          <a:noFill/>
        </p:spPr>
        <p:txBody>
          <a:bodyPr wrap="square" rtlCol="0">
            <a:spAutoFit/>
          </a:bodyPr>
          <a:lstStyle/>
          <a:p>
            <a:r>
              <a:rPr lang="en-VN" dirty="0"/>
              <a:t>_______________________________</a:t>
            </a:r>
          </a:p>
        </p:txBody>
      </p:sp>
      <p:sp>
        <p:nvSpPr>
          <p:cNvPr id="15" name="TextBox 14">
            <a:extLst>
              <a:ext uri="{FF2B5EF4-FFF2-40B4-BE49-F238E27FC236}">
                <a16:creationId xmlns:a16="http://schemas.microsoft.com/office/drawing/2014/main" id="{77522907-191D-CE57-A345-98E4544F2659}"/>
              </a:ext>
            </a:extLst>
          </p:cNvPr>
          <p:cNvSpPr txBox="1"/>
          <p:nvPr/>
        </p:nvSpPr>
        <p:spPr>
          <a:xfrm>
            <a:off x="2338770" y="5167216"/>
            <a:ext cx="3757230" cy="369332"/>
          </a:xfrm>
          <a:prstGeom prst="rect">
            <a:avLst/>
          </a:prstGeom>
          <a:noFill/>
        </p:spPr>
        <p:txBody>
          <a:bodyPr wrap="square" rtlCol="0">
            <a:spAutoFit/>
          </a:bodyPr>
          <a:lstStyle/>
          <a:p>
            <a:r>
              <a:rPr lang="en-VN" dirty="0"/>
              <a:t>_______________________________</a:t>
            </a:r>
          </a:p>
        </p:txBody>
      </p:sp>
      <p:sp>
        <p:nvSpPr>
          <p:cNvPr id="16" name="Title 1">
            <a:extLst>
              <a:ext uri="{FF2B5EF4-FFF2-40B4-BE49-F238E27FC236}">
                <a16:creationId xmlns:a16="http://schemas.microsoft.com/office/drawing/2014/main" id="{CEF1AFF3-7B44-70B1-C730-8A81FF32B111}"/>
              </a:ext>
            </a:extLst>
          </p:cNvPr>
          <p:cNvSpPr txBox="1">
            <a:spLocks/>
          </p:cNvSpPr>
          <p:nvPr/>
        </p:nvSpPr>
        <p:spPr>
          <a:xfrm>
            <a:off x="6668108" y="1781661"/>
            <a:ext cx="5347595" cy="9847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t>...AND EMPOWER TEAM MANAGERS TO TRUST THEM</a:t>
            </a:r>
          </a:p>
        </p:txBody>
      </p:sp>
      <p:pic>
        <p:nvPicPr>
          <p:cNvPr id="17" name="Picture 16" descr="A screenshot of a video game&#10;&#10;Description automatically generated">
            <a:extLst>
              <a:ext uri="{FF2B5EF4-FFF2-40B4-BE49-F238E27FC236}">
                <a16:creationId xmlns:a16="http://schemas.microsoft.com/office/drawing/2014/main" id="{3E7937CE-47E7-39DB-F50F-2D72731BF01A}"/>
              </a:ext>
            </a:extLst>
          </p:cNvPr>
          <p:cNvPicPr>
            <a:picLocks noChangeAspect="1"/>
          </p:cNvPicPr>
          <p:nvPr/>
        </p:nvPicPr>
        <p:blipFill>
          <a:blip r:embed="rId5"/>
          <a:stretch>
            <a:fillRect/>
          </a:stretch>
        </p:blipFill>
        <p:spPr>
          <a:xfrm>
            <a:off x="6668108" y="2924292"/>
            <a:ext cx="5312068" cy="2359120"/>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38200" y="365125"/>
            <a:ext cx="10515600" cy="1325563"/>
          </a:xfrm>
        </p:spPr>
        <p:txBody>
          <a:bodyPr anchor="ctr">
            <a:normAutofit/>
          </a:bodyPr>
          <a:lstStyle/>
          <a:p>
            <a:r>
              <a:rPr lang="en-US" sz="3700" dirty="0"/>
              <a:t>D</a:t>
            </a:r>
            <a:r>
              <a:rPr lang="en-US" sz="1400" dirty="0"/>
              <a:t>(Diversity)</a:t>
            </a:r>
            <a:r>
              <a:rPr lang="en-US" sz="3700" dirty="0"/>
              <a:t>.E</a:t>
            </a:r>
            <a:r>
              <a:rPr lang="en-US" sz="1400" dirty="0"/>
              <a:t>(Equity)</a:t>
            </a:r>
            <a:r>
              <a:rPr lang="en-US" sz="3700" dirty="0"/>
              <a:t>.I</a:t>
            </a:r>
            <a:r>
              <a:rPr lang="en-US" sz="1400" dirty="0"/>
              <a:t>(Inclusion)</a:t>
            </a:r>
          </a:p>
        </p:txBody>
      </p:sp>
      <p:pic>
        <p:nvPicPr>
          <p:cNvPr id="11" name="Content Placeholder 10" descr="A group of banners with text&#10;&#10;Description automatically generated">
            <a:extLst>
              <a:ext uri="{FF2B5EF4-FFF2-40B4-BE49-F238E27FC236}">
                <a16:creationId xmlns:a16="http://schemas.microsoft.com/office/drawing/2014/main" id="{A6C802F0-2932-8310-9006-C7C1196D7157}"/>
              </a:ext>
            </a:extLst>
          </p:cNvPr>
          <p:cNvPicPr>
            <a:picLocks noGrp="1" noChangeAspect="1"/>
          </p:cNvPicPr>
          <p:nvPr>
            <p:ph sz="half" idx="1"/>
          </p:nvPr>
        </p:nvPicPr>
        <p:blipFill>
          <a:blip r:embed="rId2"/>
          <a:stretch>
            <a:fillRect/>
          </a:stretch>
        </p:blipFill>
        <p:spPr>
          <a:xfrm>
            <a:off x="6001863" y="1690688"/>
            <a:ext cx="5900122" cy="4351338"/>
          </a:xfrm>
          <a:noFill/>
        </p:spPr>
      </p:pic>
      <p:sp>
        <p:nvSpPr>
          <p:cNvPr id="14" name="TextBox 13">
            <a:extLst>
              <a:ext uri="{FF2B5EF4-FFF2-40B4-BE49-F238E27FC236}">
                <a16:creationId xmlns:a16="http://schemas.microsoft.com/office/drawing/2014/main" id="{5BAD107E-69BF-6FCC-37AB-3EC8B304AFD5}"/>
              </a:ext>
            </a:extLst>
          </p:cNvPr>
          <p:cNvSpPr txBox="1"/>
          <p:nvPr/>
        </p:nvSpPr>
        <p:spPr>
          <a:xfrm>
            <a:off x="740652" y="1825625"/>
            <a:ext cx="4713026" cy="36317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E659B"/>
                </a:solidFill>
                <a:latin typeface="IBM Plex Sans Text"/>
              </a:rPr>
              <a:t>Diversity, equity, and inclusion (DEI) are organizational frameworks which seek to promote the fair treatment and full participation of all people, particularly groups who have historically been underrepresented or subject to discrimination on the basis of identity or disability</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i="1" dirty="0">
                <a:solidFill>
                  <a:srgbClr val="0E659B"/>
                </a:solidFill>
                <a:latin typeface="IBM Plex Sans Text"/>
              </a:rPr>
              <a:t>- Wikipedia</a:t>
            </a:r>
          </a:p>
        </p:txBody>
      </p:sp>
    </p:spTree>
    <p:extLst>
      <p:ext uri="{BB962C8B-B14F-4D97-AF65-F5344CB8AC3E}">
        <p14:creationId xmlns:p14="http://schemas.microsoft.com/office/powerpoint/2010/main" val="647271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descr="A person smiling with text overlay&#10;&#10;Description automatically generated">
            <a:extLst>
              <a:ext uri="{FF2B5EF4-FFF2-40B4-BE49-F238E27FC236}">
                <a16:creationId xmlns:a16="http://schemas.microsoft.com/office/drawing/2014/main" id="{3089B215-7F0C-DEB5-E7D5-EEEF4A815D39}"/>
              </a:ext>
            </a:extLst>
          </p:cNvPr>
          <p:cNvPicPr>
            <a:picLocks noGrp="1" noChangeAspect="1"/>
          </p:cNvPicPr>
          <p:nvPr>
            <p:ph sz="half" idx="1"/>
          </p:nvPr>
        </p:nvPicPr>
        <p:blipFill>
          <a:blip r:embed="rId2"/>
          <a:stretch>
            <a:fillRect/>
          </a:stretch>
        </p:blipFill>
        <p:spPr>
          <a:xfrm>
            <a:off x="0" y="0"/>
            <a:ext cx="4895850" cy="6956709"/>
          </a:xfrm>
        </p:spPr>
      </p:pic>
      <p:sp>
        <p:nvSpPr>
          <p:cNvPr id="10" name="TextBox 9">
            <a:extLst>
              <a:ext uri="{FF2B5EF4-FFF2-40B4-BE49-F238E27FC236}">
                <a16:creationId xmlns:a16="http://schemas.microsoft.com/office/drawing/2014/main" id="{1DC853EF-4B4D-0A7B-163C-C85911623B8A}"/>
              </a:ext>
            </a:extLst>
          </p:cNvPr>
          <p:cNvSpPr txBox="1"/>
          <p:nvPr/>
        </p:nvSpPr>
        <p:spPr>
          <a:xfrm>
            <a:off x="5391150" y="751344"/>
            <a:ext cx="6600553" cy="5355312"/>
          </a:xfrm>
          <a:prstGeom prst="rect">
            <a:avLst/>
          </a:prstGeom>
          <a:noFill/>
        </p:spPr>
        <p:txBody>
          <a:bodyPr wrap="square">
            <a:spAutoFit/>
          </a:bodyPr>
          <a:lstStyle/>
          <a:p>
            <a:pPr algn="l" fontAlgn="base"/>
            <a:r>
              <a:rPr lang="en-US" sz="5400" b="1" i="0" u="none" strike="noStrike" dirty="0">
                <a:solidFill>
                  <a:srgbClr val="00634F"/>
                </a:solidFill>
                <a:effectLst/>
                <a:latin typeface="Gotham Bold-Normal-ClvcotI8"/>
              </a:rPr>
              <a:t>Empathy Regains Importance</a:t>
            </a:r>
          </a:p>
          <a:p>
            <a:pPr algn="l" fontAlgn="base"/>
            <a:r>
              <a:rPr lang="en-US" b="0" i="0" u="none" strike="noStrike" dirty="0">
                <a:solidFill>
                  <a:srgbClr val="00634F"/>
                </a:solidFill>
                <a:effectLst/>
                <a:latin typeface="Gotham Medium-Normal-I4Yr9BVU"/>
              </a:rPr>
              <a:t>Listen up or step down. Empathy regains importance at the top</a:t>
            </a:r>
          </a:p>
          <a:p>
            <a:pPr algn="l" fontAlgn="base"/>
            <a:r>
              <a:rPr lang="en-US" b="0" i="0" u="none" strike="noStrike" dirty="0">
                <a:solidFill>
                  <a:srgbClr val="000000"/>
                </a:solidFill>
                <a:effectLst/>
                <a:latin typeface="Gotham Book-Normal-i4rYgEI6"/>
              </a:rPr>
              <a:t>Are CEOs becoming less empathetic? In a survey of 3,000 HR professionals at the start of 2023, a third said empathy was lacking at the top. And as our own research shows, that’s a big problem for any business that wants to hire and hold onto high performing people. As those high performers move on—taking roles in organizations that give them greater work-life integration, or more freedom to share their opinions without fear, CEOs will have to make changes. </a:t>
            </a:r>
          </a:p>
          <a:p>
            <a:pPr algn="l" fontAlgn="base"/>
            <a:r>
              <a:rPr lang="en-US" b="0" i="0" u="none" strike="noStrike" dirty="0">
                <a:solidFill>
                  <a:srgbClr val="FF0000"/>
                </a:solidFill>
                <a:effectLst/>
                <a:latin typeface="Gotham Book-Normal-i4rYgEI6"/>
              </a:rPr>
              <a:t>By 2024, we expect CEOs to listen more to colleagues at every level in their business without judgment. That doesn’t mean they’ll stop asking teams to return to the office, but it does mean they’ll think more about the culture they create. And they’ll make more allowances for people’s personal circumstances.</a:t>
            </a:r>
          </a:p>
        </p:txBody>
      </p:sp>
      <p:sp>
        <p:nvSpPr>
          <p:cNvPr id="13" name="TextBox 12">
            <a:extLst>
              <a:ext uri="{FF2B5EF4-FFF2-40B4-BE49-F238E27FC236}">
                <a16:creationId xmlns:a16="http://schemas.microsoft.com/office/drawing/2014/main" id="{BB1FED89-81AA-E819-8A3D-08D3AB58B8D2}"/>
              </a:ext>
            </a:extLst>
          </p:cNvPr>
          <p:cNvSpPr txBox="1"/>
          <p:nvPr/>
        </p:nvSpPr>
        <p:spPr>
          <a:xfrm>
            <a:off x="5403850" y="6106656"/>
            <a:ext cx="6124574" cy="246221"/>
          </a:xfrm>
          <a:prstGeom prst="rect">
            <a:avLst/>
          </a:prstGeom>
          <a:noFill/>
        </p:spPr>
        <p:txBody>
          <a:bodyPr wrap="square">
            <a:spAutoFit/>
          </a:bodyPr>
          <a:lstStyle/>
          <a:p>
            <a:r>
              <a:rPr lang="en-VN" sz="1000" dirty="0"/>
              <a:t>Source: </a:t>
            </a:r>
            <a:r>
              <a:rPr lang="en-VN" sz="1000" dirty="0">
                <a:hlinkClick r:id="rId3"/>
              </a:rPr>
              <a:t>Konn Ferry</a:t>
            </a:r>
            <a:endParaRPr lang="en-VN" sz="1000" dirty="0"/>
          </a:p>
        </p:txBody>
      </p:sp>
    </p:spTree>
    <p:extLst>
      <p:ext uri="{BB962C8B-B14F-4D97-AF65-F5344CB8AC3E}">
        <p14:creationId xmlns:p14="http://schemas.microsoft.com/office/powerpoint/2010/main" val="2239226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684381-608A-A4ED-77DC-31A397E17BEF}"/>
              </a:ext>
            </a:extLst>
          </p:cNvPr>
          <p:cNvSpPr>
            <a:spLocks noGrp="1"/>
          </p:cNvSpPr>
          <p:nvPr>
            <p:ph type="title"/>
          </p:nvPr>
        </p:nvSpPr>
        <p:spPr>
          <a:xfrm>
            <a:off x="383061" y="198056"/>
            <a:ext cx="9700799" cy="835795"/>
          </a:xfrm>
        </p:spPr>
        <p:txBody>
          <a:bodyPr>
            <a:normAutofit/>
          </a:bodyPr>
          <a:lstStyle/>
          <a:p>
            <a:r>
              <a:rPr lang="en-VN" dirty="0"/>
              <a:t>VIETCOMBANK TALENT ACQUISITION</a:t>
            </a:r>
          </a:p>
        </p:txBody>
      </p:sp>
      <p:pic>
        <p:nvPicPr>
          <p:cNvPr id="1026" name="Picture 2" descr="Trường Đào tạo và Phát triển Nguồn nhân lực Vietcombank tại KĐT Ecopark">
            <a:extLst>
              <a:ext uri="{FF2B5EF4-FFF2-40B4-BE49-F238E27FC236}">
                <a16:creationId xmlns:a16="http://schemas.microsoft.com/office/drawing/2014/main" id="{4C4B9F76-DD6F-4A1E-EA85-5FC17E3BC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61" y="3379705"/>
            <a:ext cx="3397094" cy="19108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ách tính lương thực nhận của nhân viên Vietcombank">
            <a:extLst>
              <a:ext uri="{FF2B5EF4-FFF2-40B4-BE49-F238E27FC236}">
                <a16:creationId xmlns:a16="http://schemas.microsoft.com/office/drawing/2014/main" id="{4A32642B-2045-8AAE-468C-5CA3CF3F2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0155" y="3485257"/>
            <a:ext cx="2671864" cy="18053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ác thành viên hưởng ứng nhiệt tình trong chương trình “Let’s run 2022”">
            <a:extLst>
              <a:ext uri="{FF2B5EF4-FFF2-40B4-BE49-F238E27FC236}">
                <a16:creationId xmlns:a16="http://schemas.microsoft.com/office/drawing/2014/main" id="{B48C21BB-CF27-55DC-BB0A-2AF6E61D1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069" y="1508755"/>
            <a:ext cx="2915479" cy="18053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ế độ đãi ngộ vietcombank">
            <a:extLst>
              <a:ext uri="{FF2B5EF4-FFF2-40B4-BE49-F238E27FC236}">
                <a16:creationId xmlns:a16="http://schemas.microsoft.com/office/drawing/2014/main" id="{91D0D7B9-F63F-E34E-6122-E3EEF85400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061" y="1492107"/>
            <a:ext cx="3101007" cy="18875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567D65-AC5F-AE7F-BF04-45C99A10833D}"/>
              </a:ext>
            </a:extLst>
          </p:cNvPr>
          <p:cNvSpPr txBox="1"/>
          <p:nvPr/>
        </p:nvSpPr>
        <p:spPr>
          <a:xfrm>
            <a:off x="661624" y="5461760"/>
            <a:ext cx="5644888" cy="1200329"/>
          </a:xfrm>
          <a:prstGeom prst="rect">
            <a:avLst/>
          </a:prstGeom>
          <a:noFill/>
        </p:spPr>
        <p:txBody>
          <a:bodyPr wrap="square" rtlCol="0">
            <a:spAutoFit/>
          </a:bodyPr>
          <a:lstStyle/>
          <a:p>
            <a:pPr algn="ctr"/>
            <a:r>
              <a:rPr lang="en-US" dirty="0" err="1">
                <a:solidFill>
                  <a:srgbClr val="0E659B"/>
                </a:solidFill>
              </a:rPr>
              <a:t>Vietcombank</a:t>
            </a:r>
            <a:r>
              <a:rPr lang="en-US" dirty="0">
                <a:solidFill>
                  <a:srgbClr val="0E659B"/>
                </a:solidFill>
              </a:rPr>
              <a:t> has made efforts in attracting talent, enhancing employee experiences, and notably, has received several awards for the best working environment in the banking industry.</a:t>
            </a:r>
            <a:endParaRPr lang="en-VN" dirty="0">
              <a:solidFill>
                <a:srgbClr val="0E659B"/>
              </a:solidFill>
            </a:endParaRPr>
          </a:p>
        </p:txBody>
      </p:sp>
      <p:sp>
        <p:nvSpPr>
          <p:cNvPr id="6" name="TextBox 5">
            <a:extLst>
              <a:ext uri="{FF2B5EF4-FFF2-40B4-BE49-F238E27FC236}">
                <a16:creationId xmlns:a16="http://schemas.microsoft.com/office/drawing/2014/main" id="{520E0A54-37E3-2D13-841F-FF9634DD10E8}"/>
              </a:ext>
            </a:extLst>
          </p:cNvPr>
          <p:cNvSpPr txBox="1"/>
          <p:nvPr/>
        </p:nvSpPr>
        <p:spPr>
          <a:xfrm>
            <a:off x="6746608" y="1492107"/>
            <a:ext cx="5062331" cy="4247317"/>
          </a:xfrm>
          <a:prstGeom prst="rect">
            <a:avLst/>
          </a:prstGeom>
          <a:noFill/>
        </p:spPr>
        <p:txBody>
          <a:bodyPr wrap="square" rtlCol="0">
            <a:spAutoFit/>
          </a:bodyPr>
          <a:lstStyle/>
          <a:p>
            <a:r>
              <a:rPr lang="vi-VN" dirty="0">
                <a:solidFill>
                  <a:srgbClr val="0E659B"/>
                </a:solidFill>
              </a:rPr>
              <a:t>In 2019, each employee at the bank generated VND </a:t>
            </a:r>
            <a:r>
              <a:rPr lang="vi-VN" dirty="0">
                <a:solidFill>
                  <a:srgbClr val="FF0000"/>
                </a:solidFill>
              </a:rPr>
              <a:t>1.22 billion in pre-tax profit</a:t>
            </a:r>
            <a:r>
              <a:rPr lang="vi-VN" dirty="0">
                <a:solidFill>
                  <a:srgbClr val="0E659B"/>
                </a:solidFill>
              </a:rPr>
              <a:t>. </a:t>
            </a:r>
          </a:p>
          <a:p>
            <a:endParaRPr lang="vi-VN" dirty="0">
              <a:solidFill>
                <a:srgbClr val="0E659B"/>
              </a:solidFill>
            </a:endParaRPr>
          </a:p>
          <a:p>
            <a:r>
              <a:rPr lang="vi-VN" dirty="0">
                <a:solidFill>
                  <a:srgbClr val="0E659B"/>
                </a:solidFill>
              </a:rPr>
              <a:t>According to actual reports at Vietcombank, the average monthly income per person in 2021 was approximately VND </a:t>
            </a:r>
            <a:r>
              <a:rPr lang="vi-VN" dirty="0">
                <a:solidFill>
                  <a:srgbClr val="FF0000"/>
                </a:solidFill>
              </a:rPr>
              <a:t>32.6 million/month</a:t>
            </a:r>
            <a:r>
              <a:rPr lang="vi-VN" dirty="0">
                <a:solidFill>
                  <a:srgbClr val="0E659B"/>
                </a:solidFill>
              </a:rPr>
              <a:t> (about VND 392 million/year for a total workforce of 21,670 employees). Vietcombank spent over VND </a:t>
            </a:r>
            <a:r>
              <a:rPr lang="vi-VN" dirty="0">
                <a:solidFill>
                  <a:srgbClr val="FF0000"/>
                </a:solidFill>
              </a:rPr>
              <a:t>8,500 billion</a:t>
            </a:r>
            <a:r>
              <a:rPr lang="vi-VN" dirty="0">
                <a:solidFill>
                  <a:srgbClr val="0E659B"/>
                </a:solidFill>
              </a:rPr>
              <a:t> on salaries, bonuses, and allowances for employees at the bank in 2021. </a:t>
            </a:r>
          </a:p>
          <a:p>
            <a:endParaRPr lang="vi-VN" dirty="0">
              <a:solidFill>
                <a:srgbClr val="0E659B"/>
              </a:solidFill>
            </a:endParaRPr>
          </a:p>
          <a:p>
            <a:r>
              <a:rPr lang="vi-VN" dirty="0">
                <a:solidFill>
                  <a:srgbClr val="0E659B"/>
                </a:solidFill>
              </a:rPr>
              <a:t>According to the employee satisfaction and engagement survey, recent years have shown outstanding results in the banking sector, with the 2020 score reaching </a:t>
            </a:r>
            <a:r>
              <a:rPr lang="vi-VN" dirty="0">
                <a:solidFill>
                  <a:srgbClr val="FF0000"/>
                </a:solidFill>
              </a:rPr>
              <a:t>96.76/100.</a:t>
            </a:r>
            <a:endParaRPr lang="en-VN" dirty="0">
              <a:solidFill>
                <a:srgbClr val="FF0000"/>
              </a:solidFill>
            </a:endParaRPr>
          </a:p>
        </p:txBody>
      </p:sp>
    </p:spTree>
    <p:extLst>
      <p:ext uri="{BB962C8B-B14F-4D97-AF65-F5344CB8AC3E}">
        <p14:creationId xmlns:p14="http://schemas.microsoft.com/office/powerpoint/2010/main" val="706008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9E1DAC-51BE-71F2-E9DF-E5EDF761A2F4}"/>
              </a:ext>
            </a:extLst>
          </p:cNvPr>
          <p:cNvSpPr txBox="1"/>
          <p:nvPr/>
        </p:nvSpPr>
        <p:spPr>
          <a:xfrm>
            <a:off x="5579165" y="615565"/>
            <a:ext cx="1033670" cy="646331"/>
          </a:xfrm>
          <a:prstGeom prst="rect">
            <a:avLst/>
          </a:prstGeom>
          <a:noFill/>
        </p:spPr>
        <p:txBody>
          <a:bodyPr wrap="square" rtlCol="0">
            <a:spAutoFit/>
          </a:bodyPr>
          <a:lstStyle/>
          <a:p>
            <a:r>
              <a:rPr lang="en-VN" sz="3600" b="1" dirty="0">
                <a:solidFill>
                  <a:srgbClr val="FF0000"/>
                </a:solidFill>
              </a:rPr>
              <a:t>BUT</a:t>
            </a:r>
          </a:p>
        </p:txBody>
      </p:sp>
      <p:sp>
        <p:nvSpPr>
          <p:cNvPr id="6" name="TextBox 5">
            <a:extLst>
              <a:ext uri="{FF2B5EF4-FFF2-40B4-BE49-F238E27FC236}">
                <a16:creationId xmlns:a16="http://schemas.microsoft.com/office/drawing/2014/main" id="{520E0A54-37E3-2D13-841F-FF9634DD10E8}"/>
              </a:ext>
            </a:extLst>
          </p:cNvPr>
          <p:cNvSpPr txBox="1"/>
          <p:nvPr/>
        </p:nvSpPr>
        <p:spPr>
          <a:xfrm>
            <a:off x="781878" y="1261896"/>
            <a:ext cx="10628244" cy="3901068"/>
          </a:xfrm>
          <a:prstGeom prst="rect">
            <a:avLst/>
          </a:prstGeom>
          <a:noFill/>
        </p:spPr>
        <p:txBody>
          <a:bodyPr wrap="square" rtlCol="0">
            <a:spAutoFit/>
          </a:bodyPr>
          <a:lstStyle/>
          <a:p>
            <a:r>
              <a:rPr lang="en-US" dirty="0">
                <a:solidFill>
                  <a:srgbClr val="0E659B"/>
                </a:solidFill>
              </a:rPr>
              <a:t>In a survey of </a:t>
            </a:r>
            <a:r>
              <a:rPr lang="en-US" dirty="0">
                <a:solidFill>
                  <a:srgbClr val="FF0000"/>
                </a:solidFill>
              </a:rPr>
              <a:t>248 responses</a:t>
            </a:r>
            <a:r>
              <a:rPr lang="en-US" dirty="0">
                <a:solidFill>
                  <a:srgbClr val="0E659B"/>
                </a:solidFill>
              </a:rPr>
              <a:t>, </a:t>
            </a:r>
            <a:r>
              <a:rPr lang="en-US" dirty="0" err="1">
                <a:solidFill>
                  <a:srgbClr val="0E659B"/>
                </a:solidFill>
              </a:rPr>
              <a:t>Vietcombank</a:t>
            </a:r>
            <a:r>
              <a:rPr lang="en-US" dirty="0">
                <a:solidFill>
                  <a:srgbClr val="0E659B"/>
                </a:solidFill>
              </a:rPr>
              <a:t> employees highlighted the following issues:</a:t>
            </a:r>
          </a:p>
          <a:p>
            <a:pPr marL="285750" indent="-285750">
              <a:buFont typeface="Arial" panose="020B0604020202020204" pitchFamily="34" charset="0"/>
              <a:buChar char="•"/>
            </a:pPr>
            <a:r>
              <a:rPr lang="en-US" dirty="0">
                <a:solidFill>
                  <a:srgbClr val="0E659B"/>
                </a:solidFill>
              </a:rPr>
              <a:t>Leadership: Through surveys, many employees felt there was a </a:t>
            </a:r>
            <a:r>
              <a:rPr lang="en-US" dirty="0">
                <a:solidFill>
                  <a:srgbClr val="FF0000"/>
                </a:solidFill>
              </a:rPr>
              <a:t>lack of direct and open communication between leadership and staff</a:t>
            </a:r>
            <a:r>
              <a:rPr lang="en-US" dirty="0">
                <a:solidFill>
                  <a:srgbClr val="0E659B"/>
                </a:solidFill>
              </a:rPr>
              <a:t>.  </a:t>
            </a:r>
          </a:p>
          <a:p>
            <a:pPr marL="285750" indent="-285750">
              <a:buFont typeface="Arial" panose="020B0604020202020204" pitchFamily="34" charset="0"/>
              <a:buChar char="•"/>
            </a:pPr>
            <a:r>
              <a:rPr lang="en-US" dirty="0">
                <a:solidFill>
                  <a:srgbClr val="0E659B"/>
                </a:solidFill>
              </a:rPr>
              <a:t>Workload: Currently, the amount of work assigned involves multiple steps, consuming a lot of time. This creates a less friendly working environment, as </a:t>
            </a:r>
            <a:r>
              <a:rPr lang="en-US" dirty="0">
                <a:solidFill>
                  <a:srgbClr val="FF0000"/>
                </a:solidFill>
              </a:rPr>
              <a:t>nearly 90% of the time is spent on completing tasks </a:t>
            </a:r>
            <a:r>
              <a:rPr lang="en-US" dirty="0">
                <a:solidFill>
                  <a:srgbClr val="0E659B"/>
                </a:solidFill>
              </a:rPr>
              <a:t>without much time for communication between employees or with customers.</a:t>
            </a:r>
          </a:p>
          <a:p>
            <a:pPr marL="285750" indent="-285750">
              <a:buFont typeface="Arial" panose="020B0604020202020204" pitchFamily="34" charset="0"/>
              <a:buChar char="•"/>
            </a:pPr>
            <a:r>
              <a:rPr lang="vi-VN" dirty="0">
                <a:solidFill>
                  <a:srgbClr val="0E659B"/>
                </a:solidFill>
              </a:rPr>
              <a:t>Employee rotation: Vietcombank does not experience much turnover in relation to changes in business strategy, so </a:t>
            </a:r>
            <a:r>
              <a:rPr lang="vi-VN" dirty="0">
                <a:solidFill>
                  <a:srgbClr val="FF0000"/>
                </a:solidFill>
              </a:rPr>
              <a:t>staff rotations are limited</a:t>
            </a:r>
            <a:r>
              <a:rPr lang="vi-VN" dirty="0">
                <a:solidFill>
                  <a:srgbClr val="0E659B"/>
                </a:solidFill>
              </a:rPr>
              <a:t>. Employee rotation is also a way to train staff, providing them with new knowledge and skills. This approach also helps leadership identify the most suitable roles for each of their employees.</a:t>
            </a:r>
          </a:p>
          <a:p>
            <a:pPr marL="285750" indent="-285750">
              <a:buFont typeface="Arial" panose="020B0604020202020204" pitchFamily="34" charset="0"/>
              <a:buChar char="•"/>
            </a:pPr>
            <a:endParaRPr lang="en-US" dirty="0">
              <a:solidFill>
                <a:srgbClr val="0E659B"/>
              </a:solidFill>
            </a:endParaRPr>
          </a:p>
          <a:p>
            <a:pPr marL="171450" indent="-171450" algn="r">
              <a:buFontTx/>
              <a:buChar char="-"/>
            </a:pPr>
            <a:r>
              <a:rPr lang="en-US" sz="1050" i="1" dirty="0">
                <a:solidFill>
                  <a:srgbClr val="0E659B"/>
                </a:solidFill>
                <a:hlinkClick r:id="rId3"/>
              </a:rPr>
              <a:t>Factors affecting work satisfaction of employees at Joint Stock Commercial Bank for Foreign Trade of Vietnam - Binh Duong Branch, Nguyen Dang Quang</a:t>
            </a:r>
            <a:endParaRPr lang="en-US" sz="1050" i="1" dirty="0">
              <a:solidFill>
                <a:srgbClr val="0E659B"/>
              </a:solidFill>
            </a:endParaRPr>
          </a:p>
          <a:p>
            <a:pPr marL="171450" indent="-171450" algn="r">
              <a:buFontTx/>
              <a:buChar char="-"/>
            </a:pPr>
            <a:r>
              <a:rPr lang="vi-VN" sz="1050" i="1" dirty="0">
                <a:solidFill>
                  <a:srgbClr val="0E659B"/>
                </a:solidFill>
                <a:hlinkClick r:id="rId4"/>
              </a:rPr>
              <a:t>Tạo động lực thúc đẩy nhân viên làm việc tại NH TMCP Ngoại thương Việt Nam (Vietcombank) Chi nhánh Thăng Long khoa luan tot nghiep 732, Nguyen Thuy Ngoc</a:t>
            </a:r>
            <a:endParaRPr lang="vi-VN" sz="1050" i="1" dirty="0">
              <a:solidFill>
                <a:srgbClr val="0E659B"/>
              </a:solidFill>
            </a:endParaRPr>
          </a:p>
          <a:p>
            <a:pPr marL="171450" indent="-171450" algn="r">
              <a:buFontTx/>
              <a:buChar char="-"/>
            </a:pPr>
            <a:endParaRPr lang="en-US" sz="1050" i="1" dirty="0">
              <a:solidFill>
                <a:srgbClr val="0E659B"/>
              </a:solidFill>
            </a:endParaRPr>
          </a:p>
          <a:p>
            <a:pPr algn="r"/>
            <a:endParaRPr lang="en-VN" dirty="0">
              <a:solidFill>
                <a:srgbClr val="0E659B"/>
              </a:solidFill>
            </a:endParaRPr>
          </a:p>
        </p:txBody>
      </p:sp>
      <p:sp>
        <p:nvSpPr>
          <p:cNvPr id="11" name="TextBox 10">
            <a:extLst>
              <a:ext uri="{FF2B5EF4-FFF2-40B4-BE49-F238E27FC236}">
                <a16:creationId xmlns:a16="http://schemas.microsoft.com/office/drawing/2014/main" id="{4D1C86A6-B78D-DF17-267F-5B06D5543321}"/>
              </a:ext>
            </a:extLst>
          </p:cNvPr>
          <p:cNvSpPr txBox="1"/>
          <p:nvPr/>
        </p:nvSpPr>
        <p:spPr>
          <a:xfrm>
            <a:off x="2146852" y="5334494"/>
            <a:ext cx="7898295" cy="523220"/>
          </a:xfrm>
          <a:prstGeom prst="rect">
            <a:avLst/>
          </a:prstGeom>
          <a:noFill/>
        </p:spPr>
        <p:txBody>
          <a:bodyPr wrap="square">
            <a:spAutoFit/>
          </a:bodyPr>
          <a:lstStyle/>
          <a:p>
            <a:pPr algn="ctr"/>
            <a:r>
              <a:rPr lang="en-US" sz="2800" dirty="0">
                <a:solidFill>
                  <a:srgbClr val="FF0000"/>
                </a:solidFill>
              </a:rPr>
              <a:t>It may be seen as a disadvantage by top tech talent.</a:t>
            </a:r>
            <a:endParaRPr lang="en-VN" sz="2800" dirty="0">
              <a:solidFill>
                <a:srgbClr val="FF0000"/>
              </a:solidFill>
            </a:endParaRPr>
          </a:p>
        </p:txBody>
      </p:sp>
    </p:spTree>
    <p:extLst>
      <p:ext uri="{BB962C8B-B14F-4D97-AF65-F5344CB8AC3E}">
        <p14:creationId xmlns:p14="http://schemas.microsoft.com/office/powerpoint/2010/main" val="405588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person holding a sign&#10;&#10;Description automatically generated">
            <a:extLst>
              <a:ext uri="{FF2B5EF4-FFF2-40B4-BE49-F238E27FC236}">
                <a16:creationId xmlns:a16="http://schemas.microsoft.com/office/drawing/2014/main" id="{D801F886-1612-4915-56CA-06D1C37724E0}"/>
              </a:ext>
            </a:extLst>
          </p:cNvPr>
          <p:cNvPicPr>
            <a:picLocks noChangeAspect="1"/>
          </p:cNvPicPr>
          <p:nvPr/>
        </p:nvPicPr>
        <p:blipFill rotWithShape="1">
          <a:blip r:embed="rId3"/>
          <a:srcRect l="16752" r="21104"/>
          <a:stretch/>
        </p:blipFill>
        <p:spPr>
          <a:xfrm>
            <a:off x="-106017" y="-68389"/>
            <a:ext cx="6498819" cy="6966145"/>
          </a:xfrm>
          <a:prstGeom prst="rect">
            <a:avLst/>
          </a:prstGeom>
        </p:spPr>
      </p:pic>
      <p:sp>
        <p:nvSpPr>
          <p:cNvPr id="7" name="Title 6">
            <a:extLst>
              <a:ext uri="{FF2B5EF4-FFF2-40B4-BE49-F238E27FC236}">
                <a16:creationId xmlns:a16="http://schemas.microsoft.com/office/drawing/2014/main" id="{7A684381-608A-A4ED-77DC-31A397E17BEF}"/>
              </a:ext>
            </a:extLst>
          </p:cNvPr>
          <p:cNvSpPr>
            <a:spLocks noGrp="1"/>
          </p:cNvSpPr>
          <p:nvPr>
            <p:ph type="title"/>
          </p:nvPr>
        </p:nvSpPr>
        <p:spPr>
          <a:xfrm>
            <a:off x="6864418" y="2556762"/>
            <a:ext cx="4960998" cy="1744476"/>
          </a:xfrm>
        </p:spPr>
        <p:txBody>
          <a:bodyPr>
            <a:normAutofit fontScale="90000"/>
          </a:bodyPr>
          <a:lstStyle/>
          <a:p>
            <a:r>
              <a:rPr lang="en-VN" dirty="0"/>
              <a:t>VNG CORPORATION – THE ”GREATEST” PLACE TO WORK</a:t>
            </a:r>
          </a:p>
        </p:txBody>
      </p:sp>
    </p:spTree>
    <p:extLst>
      <p:ext uri="{BB962C8B-B14F-4D97-AF65-F5344CB8AC3E}">
        <p14:creationId xmlns:p14="http://schemas.microsoft.com/office/powerpoint/2010/main" val="289126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353254" y="1385344"/>
            <a:ext cx="7493003" cy="5010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The analysis focuses on three major banking and finance companies: Bank of America, Deloitte, and Vietcombank. All three companies are part of the Big Four group within their respective regions.</a:t>
            </a:r>
          </a:p>
          <a:p>
            <a:r>
              <a:rPr lang="en-US" sz="2200" dirty="0"/>
              <a:t>The results are based on data from more than 5,000 employees across these companies, whose LinkedIn profiles were publicly available.</a:t>
            </a:r>
          </a:p>
          <a:p>
            <a:r>
              <a:rPr lang="en-US" sz="2200" dirty="0"/>
              <a:t>The analysis aims to identify IT staff shortages at Vietcombank compared to other companies and provide strategic solutions for Vietcombank in terms of talent acquisition and building a robust IT workforce.</a:t>
            </a:r>
          </a:p>
          <a:p>
            <a:pPr lvl="1"/>
            <a:r>
              <a:rPr lang="en-US" sz="1800" dirty="0"/>
              <a:t>Refer to articles from Gartner, Seek, etc., to explore potential solutions.</a:t>
            </a:r>
          </a:p>
          <a:p>
            <a:pPr lvl="1"/>
            <a:r>
              <a:rPr lang="en-US" sz="1800" dirty="0"/>
              <a:t>Analyze recent LinkedIn job postings by searching for the keyword ‘Finance.’”</a:t>
            </a:r>
          </a:p>
          <a:p>
            <a:pPr lvl="1"/>
            <a:endParaRPr lang="en-US" sz="1800" dirty="0"/>
          </a:p>
        </p:txBody>
      </p:sp>
    </p:spTree>
    <p:extLst>
      <p:ext uri="{BB962C8B-B14F-4D97-AF65-F5344CB8AC3E}">
        <p14:creationId xmlns:p14="http://schemas.microsoft.com/office/powerpoint/2010/main" val="710623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EDAFAC-89E6-DFE2-BDA9-407D60B2663B}"/>
              </a:ext>
            </a:extLst>
          </p:cNvPr>
          <p:cNvSpPr txBox="1"/>
          <p:nvPr/>
        </p:nvSpPr>
        <p:spPr>
          <a:xfrm>
            <a:off x="11825416" y="6561438"/>
            <a:ext cx="34176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1200" b="0" i="0" u="none" strike="noStrike" kern="1200" cap="none" spc="0" normalizeH="0" baseline="0" noProof="0">
                <a:ln>
                  <a:noFill/>
                </a:ln>
                <a:solidFill>
                  <a:prstClr val="black"/>
                </a:solidFill>
                <a:effectLst/>
                <a:uLnTx/>
                <a:uFillTx/>
                <a:latin typeface="IBM Plex Sans Text"/>
                <a:ea typeface="+mn-ea"/>
                <a:cs typeface="+mn-cs"/>
              </a:rPr>
              <a:t>39</a:t>
            </a:r>
          </a:p>
        </p:txBody>
      </p:sp>
      <p:pic>
        <p:nvPicPr>
          <p:cNvPr id="1030" name="Picture 6" descr="giếng trời tại vng campus">
            <a:extLst>
              <a:ext uri="{FF2B5EF4-FFF2-40B4-BE49-F238E27FC236}">
                <a16:creationId xmlns:a16="http://schemas.microsoft.com/office/drawing/2014/main" id="{DCBBFCF5-93BD-828A-8DA7-6176FC703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7821" y="4861679"/>
            <a:ext cx="3119714" cy="19963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ồ bơi tại vng campus">
            <a:extLst>
              <a:ext uri="{FF2B5EF4-FFF2-40B4-BE49-F238E27FC236}">
                <a16:creationId xmlns:a16="http://schemas.microsoft.com/office/drawing/2014/main" id="{66B3A632-9DFF-65DD-2031-4E963A4B6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1956" y="4861678"/>
            <a:ext cx="2940044" cy="19963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hòng gym vng campus">
            <a:extLst>
              <a:ext uri="{FF2B5EF4-FFF2-40B4-BE49-F238E27FC236}">
                <a16:creationId xmlns:a16="http://schemas.microsoft.com/office/drawing/2014/main" id="{7D4F424F-519E-2191-7D5F-AC896C394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242" y="4861678"/>
            <a:ext cx="3119714" cy="199632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CFD1865-15A8-B84B-14F4-32162D538C5E}"/>
              </a:ext>
            </a:extLst>
          </p:cNvPr>
          <p:cNvSpPr>
            <a:spLocks noGrp="1"/>
          </p:cNvSpPr>
          <p:nvPr>
            <p:ph type="title"/>
          </p:nvPr>
        </p:nvSpPr>
        <p:spPr>
          <a:xfrm>
            <a:off x="292100" y="317397"/>
            <a:ext cx="10515600" cy="1325563"/>
          </a:xfrm>
        </p:spPr>
        <p:txBody>
          <a:bodyPr anchor="ctr">
            <a:normAutofit/>
          </a:bodyPr>
          <a:lstStyle/>
          <a:p>
            <a:r>
              <a:rPr lang="en-US" dirty="0"/>
              <a:t>VNG CAMPUS</a:t>
            </a:r>
          </a:p>
        </p:txBody>
      </p:sp>
      <p:sp>
        <p:nvSpPr>
          <p:cNvPr id="12" name="Content Placeholder 3">
            <a:extLst>
              <a:ext uri="{FF2B5EF4-FFF2-40B4-BE49-F238E27FC236}">
                <a16:creationId xmlns:a16="http://schemas.microsoft.com/office/drawing/2014/main" id="{5C60C7D5-AA08-589B-321B-0976C6FE19F9}"/>
              </a:ext>
            </a:extLst>
          </p:cNvPr>
          <p:cNvSpPr txBox="1">
            <a:spLocks/>
          </p:cNvSpPr>
          <p:nvPr/>
        </p:nvSpPr>
        <p:spPr>
          <a:xfrm>
            <a:off x="222277" y="1642960"/>
            <a:ext cx="4375401" cy="261461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vi-VN" sz="2000" dirty="0"/>
              <a:t>In addition to the workspace, VNG Campus is designed to promote a healthy work-life balance, focusing on the well-being and happiness of all members (Starters). Inspired by modern office models worldwide, VNG Campus integrates dining areas, relaxation spaces, entertainment, sports facilities, greenery, and scenic landscapes.</a:t>
            </a:r>
            <a:endParaRPr lang="en-US" sz="2000" dirty="0"/>
          </a:p>
        </p:txBody>
      </p:sp>
      <p:pic>
        <p:nvPicPr>
          <p:cNvPr id="1038" name="Picture 14">
            <a:extLst>
              <a:ext uri="{FF2B5EF4-FFF2-40B4-BE49-F238E27FC236}">
                <a16:creationId xmlns:a16="http://schemas.microsoft.com/office/drawing/2014/main" id="{063334ED-B342-48CC-5AC3-5EA2DFF759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00" y="19563"/>
            <a:ext cx="3673013" cy="24486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6542005-09EB-D105-63E3-839D1D7B7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861677"/>
            <a:ext cx="3037821" cy="195700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5105916-ED27-2FA1-8B8E-0DAD7E0772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500" y="2448677"/>
            <a:ext cx="36195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A6B3489-E89E-42E6-D791-92538200EE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2458458"/>
            <a:ext cx="36195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hính thức khai trương trụ sở VNG Campus tại Quận 7 - NEGEN">
            <a:extLst>
              <a:ext uri="{FF2B5EF4-FFF2-40B4-BE49-F238E27FC236}">
                <a16:creationId xmlns:a16="http://schemas.microsoft.com/office/drawing/2014/main" id="{196B9191-76A7-3455-A6DD-6122CE8E9C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0"/>
            <a:ext cx="3619500" cy="246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34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FEFCFA"/>
        </a:solidFill>
        <a:effectLst/>
      </p:bgPr>
    </p:bg>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95CC66D6-EC65-07A2-21E3-6F82F733C6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1" r="6251" b="9307"/>
          <a:stretch/>
        </p:blipFill>
        <p:spPr bwMode="auto">
          <a:xfrm>
            <a:off x="25656" y="2496931"/>
            <a:ext cx="7595428" cy="436106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HAT'S NEW AT VNG - YouTube">
            <a:extLst>
              <a:ext uri="{FF2B5EF4-FFF2-40B4-BE49-F238E27FC236}">
                <a16:creationId xmlns:a16="http://schemas.microsoft.com/office/drawing/2014/main" id="{373BC92F-CD9F-5330-FB83-DC4D4711C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1063" y="-4373"/>
            <a:ext cx="3870937" cy="250130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Phương (Mộc Thiên) Nguyễn - Senior Marketing Executive - User Growth -  ZaloPay | LinkedIn">
            <a:extLst>
              <a:ext uri="{FF2B5EF4-FFF2-40B4-BE49-F238E27FC236}">
                <a16:creationId xmlns:a16="http://schemas.microsoft.com/office/drawing/2014/main" id="{B31B55E2-1FEC-67A6-4E65-C17CA332B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287" y="0"/>
            <a:ext cx="2272631" cy="24969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oup of people in a classroom&#10;&#10;Description automatically generated">
            <a:extLst>
              <a:ext uri="{FF2B5EF4-FFF2-40B4-BE49-F238E27FC236}">
                <a16:creationId xmlns:a16="http://schemas.microsoft.com/office/drawing/2014/main" id="{CDEEF4A3-9210-9068-2547-8789CFE6D30E}"/>
              </a:ext>
            </a:extLst>
          </p:cNvPr>
          <p:cNvPicPr>
            <a:picLocks noChangeAspect="1"/>
          </p:cNvPicPr>
          <p:nvPr/>
        </p:nvPicPr>
        <p:blipFill>
          <a:blip r:embed="rId6"/>
          <a:stretch>
            <a:fillRect/>
          </a:stretch>
        </p:blipFill>
        <p:spPr>
          <a:xfrm>
            <a:off x="25656" y="-1"/>
            <a:ext cx="2272631" cy="2496932"/>
          </a:xfrm>
          <a:prstGeom prst="rect">
            <a:avLst/>
          </a:prstGeom>
        </p:spPr>
      </p:pic>
      <p:pic>
        <p:nvPicPr>
          <p:cNvPr id="8202" name="Picture 10" descr="VNG là doanh nghiệp công nghệ Việt có môi trường làm việc tốt nhất châu Á ảnh 1">
            <a:extLst>
              <a:ext uri="{FF2B5EF4-FFF2-40B4-BE49-F238E27FC236}">
                <a16:creationId xmlns:a16="http://schemas.microsoft.com/office/drawing/2014/main" id="{CBD914FD-634F-A2BE-75BD-1A45DD7D91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0918" y="-2"/>
            <a:ext cx="3750145" cy="24969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A4B730-E925-DCF9-7EE4-40E93B9C0D3C}"/>
              </a:ext>
            </a:extLst>
          </p:cNvPr>
          <p:cNvSpPr txBox="1"/>
          <p:nvPr/>
        </p:nvSpPr>
        <p:spPr>
          <a:xfrm>
            <a:off x="8815888" y="2595556"/>
            <a:ext cx="3071312" cy="923330"/>
          </a:xfrm>
          <a:prstGeom prst="rect">
            <a:avLst/>
          </a:prstGeom>
          <a:noFill/>
        </p:spPr>
        <p:txBody>
          <a:bodyPr wrap="square">
            <a:spAutoFit/>
          </a:bodyPr>
          <a:lstStyle/>
          <a:p>
            <a:r>
              <a:rPr lang="en-US" dirty="0">
                <a:solidFill>
                  <a:srgbClr val="0E0E0E"/>
                </a:solidFill>
                <a:effectLst/>
                <a:latin typeface=".SF NS"/>
              </a:rPr>
              <a:t>VNG Care to Grow: For a generation of employees strong in both mind and body.</a:t>
            </a:r>
          </a:p>
        </p:txBody>
      </p:sp>
      <p:sp>
        <p:nvSpPr>
          <p:cNvPr id="9" name="TextBox 8">
            <a:extLst>
              <a:ext uri="{FF2B5EF4-FFF2-40B4-BE49-F238E27FC236}">
                <a16:creationId xmlns:a16="http://schemas.microsoft.com/office/drawing/2014/main" id="{D2EB1A18-2266-44A4-B431-869F78EBE9CF}"/>
              </a:ext>
            </a:extLst>
          </p:cNvPr>
          <p:cNvSpPr txBox="1"/>
          <p:nvPr/>
        </p:nvSpPr>
        <p:spPr>
          <a:xfrm>
            <a:off x="3204714" y="2595556"/>
            <a:ext cx="4901196" cy="923330"/>
          </a:xfrm>
          <a:prstGeom prst="rect">
            <a:avLst/>
          </a:prstGeom>
          <a:noFill/>
        </p:spPr>
        <p:txBody>
          <a:bodyPr wrap="square">
            <a:spAutoFit/>
          </a:bodyPr>
          <a:lstStyle/>
          <a:p>
            <a:r>
              <a:rPr lang="en-US" dirty="0">
                <a:solidFill>
                  <a:srgbClr val="0E0E0E"/>
                </a:solidFill>
                <a:effectLst/>
                <a:latin typeface=".SF NS"/>
              </a:rPr>
              <a:t>VNG focuses on developing programs to enhance both professional expertise and soft skills for employees.</a:t>
            </a:r>
          </a:p>
        </p:txBody>
      </p:sp>
      <p:sp>
        <p:nvSpPr>
          <p:cNvPr id="11" name="TextBox 10">
            <a:extLst>
              <a:ext uri="{FF2B5EF4-FFF2-40B4-BE49-F238E27FC236}">
                <a16:creationId xmlns:a16="http://schemas.microsoft.com/office/drawing/2014/main" id="{7693B00F-37A2-99A7-4C2B-78A1F02853A1}"/>
              </a:ext>
            </a:extLst>
          </p:cNvPr>
          <p:cNvSpPr txBox="1"/>
          <p:nvPr/>
        </p:nvSpPr>
        <p:spPr>
          <a:xfrm>
            <a:off x="8105910" y="4356115"/>
            <a:ext cx="3530278" cy="1754326"/>
          </a:xfrm>
          <a:prstGeom prst="rect">
            <a:avLst/>
          </a:prstGeom>
          <a:noFill/>
        </p:spPr>
        <p:txBody>
          <a:bodyPr wrap="square">
            <a:spAutoFit/>
          </a:bodyPr>
          <a:lstStyle/>
          <a:p>
            <a:r>
              <a:rPr lang="en-US" dirty="0">
                <a:solidFill>
                  <a:srgbClr val="0E0E0E"/>
                </a:solidFill>
                <a:effectLst/>
                <a:latin typeface=".SF NS"/>
              </a:rPr>
              <a:t>Every quarter, VNG Connect is held both in-person and online, providing a platform where VNG leadership updates the business situation, listens to, and addresses the concerns of all employees.</a:t>
            </a:r>
          </a:p>
        </p:txBody>
      </p:sp>
    </p:spTree>
    <p:extLst>
      <p:ext uri="{BB962C8B-B14F-4D97-AF65-F5344CB8AC3E}">
        <p14:creationId xmlns:p14="http://schemas.microsoft.com/office/powerpoint/2010/main" val="2546444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9000"/>
          </a:stretch>
        </a:blipFill>
        <a:effectLst/>
      </p:bgPr>
    </p:bg>
    <p:spTree>
      <p:nvGrpSpPr>
        <p:cNvPr id="1" name=""/>
        <p:cNvGrpSpPr/>
        <p:nvPr/>
      </p:nvGrpSpPr>
      <p:grpSpPr>
        <a:xfrm>
          <a:off x="0" y="0"/>
          <a:ext cx="0" cy="0"/>
          <a:chOff x="0" y="0"/>
          <a:chExt cx="0" cy="0"/>
        </a:xfrm>
      </p:grpSpPr>
      <p:pic>
        <p:nvPicPr>
          <p:cNvPr id="21" name="Picture 20" descr="A yellow and orange background with black text&#10;&#10;Description automatically generated">
            <a:extLst>
              <a:ext uri="{FF2B5EF4-FFF2-40B4-BE49-F238E27FC236}">
                <a16:creationId xmlns:a16="http://schemas.microsoft.com/office/drawing/2014/main" id="{6D11B9A6-F7DD-B06C-8333-B96F664CD8F0}"/>
              </a:ext>
            </a:extLst>
          </p:cNvPr>
          <p:cNvPicPr>
            <a:picLocks noChangeAspect="1"/>
          </p:cNvPicPr>
          <p:nvPr/>
        </p:nvPicPr>
        <p:blipFill>
          <a:blip r:embed="rId4"/>
          <a:stretch>
            <a:fillRect/>
          </a:stretch>
        </p:blipFill>
        <p:spPr>
          <a:xfrm>
            <a:off x="-73457" y="0"/>
            <a:ext cx="6130780" cy="3448564"/>
          </a:xfrm>
          <a:prstGeom prst="rect">
            <a:avLst/>
          </a:prstGeom>
        </p:spPr>
      </p:pic>
      <p:pic>
        <p:nvPicPr>
          <p:cNvPr id="22" name="Picture 21" descr="A close-up of a brochure&#10;&#10;Description automatically generated">
            <a:extLst>
              <a:ext uri="{FF2B5EF4-FFF2-40B4-BE49-F238E27FC236}">
                <a16:creationId xmlns:a16="http://schemas.microsoft.com/office/drawing/2014/main" id="{2F8140FD-021D-17F3-0171-9C1F30265BD8}"/>
              </a:ext>
            </a:extLst>
          </p:cNvPr>
          <p:cNvPicPr>
            <a:picLocks noChangeAspect="1"/>
          </p:cNvPicPr>
          <p:nvPr/>
        </p:nvPicPr>
        <p:blipFill>
          <a:blip r:embed="rId5"/>
          <a:stretch>
            <a:fillRect/>
          </a:stretch>
        </p:blipFill>
        <p:spPr>
          <a:xfrm>
            <a:off x="-38677" y="3448564"/>
            <a:ext cx="6088235" cy="3429000"/>
          </a:xfrm>
          <a:prstGeom prst="rect">
            <a:avLst/>
          </a:prstGeom>
        </p:spPr>
      </p:pic>
      <p:sp>
        <p:nvSpPr>
          <p:cNvPr id="23" name="Content Placeholder 3">
            <a:extLst>
              <a:ext uri="{FF2B5EF4-FFF2-40B4-BE49-F238E27FC236}">
                <a16:creationId xmlns:a16="http://schemas.microsoft.com/office/drawing/2014/main" id="{E9B1B222-B9A3-E0E3-D95D-B152AE372722}"/>
              </a:ext>
            </a:extLst>
          </p:cNvPr>
          <p:cNvSpPr txBox="1">
            <a:spLocks/>
          </p:cNvSpPr>
          <p:nvPr/>
        </p:nvSpPr>
        <p:spPr>
          <a:xfrm>
            <a:off x="384191" y="860840"/>
            <a:ext cx="5242498" cy="20828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vi-VN" sz="1600" dirty="0">
                <a:solidFill>
                  <a:schemeClr val="tx1"/>
                </a:solidFill>
              </a:rPr>
              <a:t>VNG currently has nearly </a:t>
            </a:r>
            <a:r>
              <a:rPr lang="vi-VN" sz="1600" dirty="0">
                <a:solidFill>
                  <a:srgbClr val="FF0000"/>
                </a:solidFill>
              </a:rPr>
              <a:t>4,000 employees of almost 20 different nationalities</a:t>
            </a:r>
            <a:r>
              <a:rPr lang="vi-VN" sz="1600" dirty="0">
                <a:solidFill>
                  <a:schemeClr val="tx1"/>
                </a:solidFill>
              </a:rPr>
              <a:t>, working across 10 offices worldwide. </a:t>
            </a:r>
          </a:p>
        </p:txBody>
      </p:sp>
      <p:sp>
        <p:nvSpPr>
          <p:cNvPr id="3" name="TextBox 2">
            <a:extLst>
              <a:ext uri="{FF2B5EF4-FFF2-40B4-BE49-F238E27FC236}">
                <a16:creationId xmlns:a16="http://schemas.microsoft.com/office/drawing/2014/main" id="{4FD45158-D068-6D79-7036-A6272CE77C20}"/>
              </a:ext>
            </a:extLst>
          </p:cNvPr>
          <p:cNvSpPr txBox="1"/>
          <p:nvPr/>
        </p:nvSpPr>
        <p:spPr>
          <a:xfrm>
            <a:off x="6732105" y="5526328"/>
            <a:ext cx="4850296" cy="1077218"/>
          </a:xfrm>
          <a:prstGeom prst="rect">
            <a:avLst/>
          </a:prstGeom>
          <a:noFill/>
        </p:spPr>
        <p:txBody>
          <a:bodyPr wrap="square">
            <a:spAutoFit/>
          </a:bodyPr>
          <a:lstStyle/>
          <a:p>
            <a:pPr algn="ctr"/>
            <a:r>
              <a:rPr lang="vi-VN" sz="1600" dirty="0">
                <a:solidFill>
                  <a:schemeClr val="tx1"/>
                </a:solidFill>
              </a:rPr>
              <a:t>Therefore, in 2023, VNG launched VNG Palette, a project that celebrates diversity across generations, industries, and regions, highlighting individual personalities and preferences within the company.</a:t>
            </a:r>
            <a:endParaRPr lang="en-VN" sz="1600" dirty="0"/>
          </a:p>
        </p:txBody>
      </p:sp>
    </p:spTree>
    <p:extLst>
      <p:ext uri="{BB962C8B-B14F-4D97-AF65-F5344CB8AC3E}">
        <p14:creationId xmlns:p14="http://schemas.microsoft.com/office/powerpoint/2010/main" val="1456107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descr="A group of people in a large crowd&#10;&#10;Description automatically generated">
            <a:extLst>
              <a:ext uri="{FF2B5EF4-FFF2-40B4-BE49-F238E27FC236}">
                <a16:creationId xmlns:a16="http://schemas.microsoft.com/office/drawing/2014/main" id="{BC3A37BF-9BF5-6D98-1D82-4A8C6FDDECE9}"/>
              </a:ext>
            </a:extLst>
          </p:cNvPr>
          <p:cNvPicPr>
            <a:picLocks noChangeAspect="1"/>
          </p:cNvPicPr>
          <p:nvPr/>
        </p:nvPicPr>
        <p:blipFill>
          <a:blip r:embed="rId3"/>
          <a:stretch>
            <a:fillRect/>
          </a:stretch>
        </p:blipFill>
        <p:spPr>
          <a:xfrm>
            <a:off x="-1" y="0"/>
            <a:ext cx="12191999" cy="6858000"/>
          </a:xfrm>
          <a:prstGeom prst="rect">
            <a:avLst/>
          </a:prstGeom>
        </p:spPr>
      </p:pic>
    </p:spTree>
    <p:extLst>
      <p:ext uri="{BB962C8B-B14F-4D97-AF65-F5344CB8AC3E}">
        <p14:creationId xmlns:p14="http://schemas.microsoft.com/office/powerpoint/2010/main" val="3130099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36809" y="1690688"/>
            <a:ext cx="6809509" cy="4351338"/>
          </a:xfrm>
        </p:spPr>
        <p:txBody>
          <a:bodyPr>
            <a:normAutofit/>
          </a:bodyPr>
          <a:lstStyle/>
          <a:p>
            <a:r>
              <a:rPr lang="en-US" dirty="0"/>
              <a:t>Adaptive Talent Management: Building a Resilient Workforce for the Future – Neil Osmond.</a:t>
            </a:r>
          </a:p>
          <a:p>
            <a:r>
              <a:rPr lang="en-US" dirty="0"/>
              <a:t>VNG Campus - VNG Corporation.</a:t>
            </a:r>
          </a:p>
          <a:p>
            <a:r>
              <a:rPr lang="en-US" dirty="0"/>
              <a:t>A diverse workforce requires inclusive employment practices: Home Credit Vietnam’s Alexis Pham – Shiva	ngi Sharma.</a:t>
            </a:r>
          </a:p>
          <a:p>
            <a:r>
              <a:rPr lang="en-US" dirty="0"/>
              <a:t>Viettel Digital Talent – Viettel Telecom.</a:t>
            </a:r>
          </a:p>
          <a:p>
            <a:r>
              <a:rPr lang="en-US" dirty="0"/>
              <a:t>Talent Acquisition Trends 2024 – Korn Ferry.</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81445" y="156119"/>
            <a:ext cx="10515600" cy="1325563"/>
          </a:xfrm>
        </p:spPr>
        <p:txBody>
          <a:bodyPr anchor="ctr">
            <a:normAutofit/>
          </a:bodyPr>
          <a:lstStyle/>
          <a:p>
            <a:r>
              <a:rPr lang="en-US" dirty="0"/>
              <a:t>EXECUTIVE SUMMARY</a:t>
            </a:r>
          </a:p>
        </p:txBody>
      </p:sp>
      <p:pic>
        <p:nvPicPr>
          <p:cNvPr id="5" name="Picture 4" descr="A group of people standing together&#10;&#10;Description automatically generated">
            <a:extLst>
              <a:ext uri="{FF2B5EF4-FFF2-40B4-BE49-F238E27FC236}">
                <a16:creationId xmlns:a16="http://schemas.microsoft.com/office/drawing/2014/main" id="{E9C186D7-BB07-7A76-4355-80AAB0DF335B}"/>
              </a:ext>
            </a:extLst>
          </p:cNvPr>
          <p:cNvPicPr>
            <a:picLocks noChangeAspect="1"/>
          </p:cNvPicPr>
          <p:nvPr/>
        </p:nvPicPr>
        <p:blipFill>
          <a:blip r:embed="rId2"/>
          <a:stretch>
            <a:fillRect/>
          </a:stretch>
        </p:blipFill>
        <p:spPr>
          <a:xfrm>
            <a:off x="1455823" y="1479738"/>
            <a:ext cx="9280354" cy="5220199"/>
          </a:xfrm>
          <a:prstGeom prst="rect">
            <a:avLst/>
          </a:prstGeom>
        </p:spPr>
      </p:pic>
    </p:spTree>
    <p:extLst>
      <p:ext uri="{BB962C8B-B14F-4D97-AF65-F5344CB8AC3E}">
        <p14:creationId xmlns:p14="http://schemas.microsoft.com/office/powerpoint/2010/main" val="163966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DATASETS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10126" y="1434614"/>
            <a:ext cx="10571747" cy="1639182"/>
          </a:xfrm>
        </p:spPr>
        <p:txBody>
          <a:bodyPr>
            <a:normAutofit fontScale="92500" lnSpcReduction="10000"/>
          </a:bodyPr>
          <a:lstStyle/>
          <a:p>
            <a:r>
              <a:rPr lang="en-US" sz="2200" dirty="0"/>
              <a:t>Data Source: All data extracted from LinkedIn.</a:t>
            </a:r>
          </a:p>
          <a:p>
            <a:pPr lvl="1"/>
            <a:r>
              <a:rPr lang="en-US" sz="1800" dirty="0"/>
              <a:t>Company Staff Datasets: Utilize Staffspy, a GitHub library, to gather data on each company.</a:t>
            </a:r>
          </a:p>
          <a:p>
            <a:pPr lvl="1">
              <a:lnSpc>
                <a:spcPct val="110000"/>
              </a:lnSpc>
            </a:pPr>
            <a:r>
              <a:rPr lang="en-US" sz="1800" dirty="0"/>
              <a:t>Job Postings Datasets: Employ Selenium to interact with job postings by searching the keyword “Finance” in the US and Vietnam, and the keyword “Vietcombank.” Data scraping involves extracting relevant HTML tags.</a:t>
            </a:r>
          </a:p>
          <a:p>
            <a:r>
              <a:rPr lang="en-US" sz="2200" dirty="0"/>
              <a:t>Data Structure:</a:t>
            </a:r>
          </a:p>
        </p:txBody>
      </p:sp>
      <p:sp>
        <p:nvSpPr>
          <p:cNvPr id="7" name="Content Placeholder 2">
            <a:extLst>
              <a:ext uri="{FF2B5EF4-FFF2-40B4-BE49-F238E27FC236}">
                <a16:creationId xmlns:a16="http://schemas.microsoft.com/office/drawing/2014/main" id="{9883DE82-5173-A911-6C94-FA6C0B969A2B}"/>
              </a:ext>
            </a:extLst>
          </p:cNvPr>
          <p:cNvSpPr txBox="1">
            <a:spLocks/>
          </p:cNvSpPr>
          <p:nvPr/>
        </p:nvSpPr>
        <p:spPr>
          <a:xfrm>
            <a:off x="810126" y="3027768"/>
            <a:ext cx="1057174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p:txBody>
      </p:sp>
      <p:sp>
        <p:nvSpPr>
          <p:cNvPr id="8" name="TextBox 7">
            <a:extLst>
              <a:ext uri="{FF2B5EF4-FFF2-40B4-BE49-F238E27FC236}">
                <a16:creationId xmlns:a16="http://schemas.microsoft.com/office/drawing/2014/main" id="{AD327D72-5E1D-A61E-C5A0-48E90E4D301B}"/>
              </a:ext>
            </a:extLst>
          </p:cNvPr>
          <p:cNvSpPr txBox="1"/>
          <p:nvPr/>
        </p:nvSpPr>
        <p:spPr>
          <a:xfrm>
            <a:off x="2781300" y="4102100"/>
            <a:ext cx="184731" cy="369332"/>
          </a:xfrm>
          <a:prstGeom prst="rect">
            <a:avLst/>
          </a:prstGeom>
          <a:noFill/>
        </p:spPr>
        <p:txBody>
          <a:bodyPr wrap="none" rtlCol="0">
            <a:spAutoFit/>
          </a:bodyPr>
          <a:lstStyle/>
          <a:p>
            <a:endParaRPr lang="en-VN"/>
          </a:p>
        </p:txBody>
      </p:sp>
      <p:sp>
        <p:nvSpPr>
          <p:cNvPr id="9" name="Content Placeholder 2">
            <a:extLst>
              <a:ext uri="{FF2B5EF4-FFF2-40B4-BE49-F238E27FC236}">
                <a16:creationId xmlns:a16="http://schemas.microsoft.com/office/drawing/2014/main" id="{FA4D1BCD-82EC-E7BC-76E9-EE1E88FD2F45}"/>
              </a:ext>
            </a:extLst>
          </p:cNvPr>
          <p:cNvSpPr txBox="1">
            <a:spLocks/>
          </p:cNvSpPr>
          <p:nvPr/>
        </p:nvSpPr>
        <p:spPr>
          <a:xfrm>
            <a:off x="782053" y="3086818"/>
            <a:ext cx="1057174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200" dirty="0"/>
          </a:p>
        </p:txBody>
      </p:sp>
      <p:sp>
        <p:nvSpPr>
          <p:cNvPr id="10" name="Content Placeholder 2">
            <a:extLst>
              <a:ext uri="{FF2B5EF4-FFF2-40B4-BE49-F238E27FC236}">
                <a16:creationId xmlns:a16="http://schemas.microsoft.com/office/drawing/2014/main" id="{8067C133-1A68-D67E-E24A-426239AE8797}"/>
              </a:ext>
            </a:extLst>
          </p:cNvPr>
          <p:cNvSpPr txBox="1">
            <a:spLocks/>
          </p:cNvSpPr>
          <p:nvPr/>
        </p:nvSpPr>
        <p:spPr>
          <a:xfrm>
            <a:off x="740545" y="3027768"/>
            <a:ext cx="4266240" cy="194618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200" dirty="0"/>
              <a:t>Company Staffs Datasets</a:t>
            </a:r>
            <a:endParaRPr lang="en-US" sz="1800" dirty="0"/>
          </a:p>
          <a:p>
            <a:pPr lvl="1"/>
            <a:r>
              <a:rPr lang="en-US" sz="1800" dirty="0"/>
              <a:t>name</a:t>
            </a:r>
          </a:p>
          <a:p>
            <a:pPr lvl="1"/>
            <a:r>
              <a:rPr lang="en-US" sz="1800" dirty="0"/>
              <a:t>headline (staff’s short description)</a:t>
            </a:r>
          </a:p>
          <a:p>
            <a:pPr lvl="1"/>
            <a:r>
              <a:rPr lang="en-US" sz="1800" dirty="0"/>
              <a:t>estimated_age</a:t>
            </a:r>
          </a:p>
          <a:p>
            <a:pPr lvl="1"/>
            <a:r>
              <a:rPr lang="en-US" sz="1800" dirty="0"/>
              <a:t>current_postion</a:t>
            </a:r>
          </a:p>
          <a:p>
            <a:pPr lvl="1"/>
            <a:r>
              <a:rPr lang="en-US" sz="1800" dirty="0"/>
              <a:t>current_company</a:t>
            </a:r>
          </a:p>
          <a:p>
            <a:pPr lvl="1"/>
            <a:r>
              <a:rPr lang="en-US" sz="1800" dirty="0"/>
              <a:t>top_skill_1,2,3</a:t>
            </a:r>
          </a:p>
          <a:p>
            <a:pPr lvl="1"/>
            <a:r>
              <a:rPr lang="en-US" sz="1800" dirty="0"/>
              <a:t>experiences</a:t>
            </a:r>
          </a:p>
        </p:txBody>
      </p:sp>
      <p:sp>
        <p:nvSpPr>
          <p:cNvPr id="11" name="Content Placeholder 2">
            <a:extLst>
              <a:ext uri="{FF2B5EF4-FFF2-40B4-BE49-F238E27FC236}">
                <a16:creationId xmlns:a16="http://schemas.microsoft.com/office/drawing/2014/main" id="{3CDCE0A0-7AF4-1A60-44DB-77CC9E0C7D3D}"/>
              </a:ext>
            </a:extLst>
          </p:cNvPr>
          <p:cNvSpPr txBox="1">
            <a:spLocks/>
          </p:cNvSpPr>
          <p:nvPr/>
        </p:nvSpPr>
        <p:spPr>
          <a:xfrm>
            <a:off x="6095999" y="3020788"/>
            <a:ext cx="4266240" cy="17284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200" dirty="0"/>
              <a:t> Job Postings Datasets</a:t>
            </a:r>
          </a:p>
          <a:p>
            <a:pPr lvl="1"/>
            <a:r>
              <a:rPr lang="en-US" sz="1800" dirty="0"/>
              <a:t>title</a:t>
            </a:r>
          </a:p>
          <a:p>
            <a:pPr lvl="1"/>
            <a:r>
              <a:rPr lang="en-US" sz="1800" dirty="0"/>
              <a:t>company</a:t>
            </a:r>
          </a:p>
          <a:p>
            <a:pPr lvl="1"/>
            <a:r>
              <a:rPr lang="en-US" sz="1800" dirty="0"/>
              <a:t>description</a:t>
            </a:r>
          </a:p>
          <a:p>
            <a:pPr lvl="1"/>
            <a:r>
              <a:rPr lang="en-US" sz="1800" dirty="0"/>
              <a:t>employment_type</a:t>
            </a:r>
          </a:p>
          <a:p>
            <a:pPr lvl="1"/>
            <a:r>
              <a:rPr lang="en-US" sz="1800" dirty="0"/>
              <a:t>job_function</a:t>
            </a:r>
          </a:p>
        </p:txBody>
      </p:sp>
      <p:pic>
        <p:nvPicPr>
          <p:cNvPr id="4" name="Picture 3" descr="A screenshot of a computer&#10;&#10;Description automatically generated">
            <a:extLst>
              <a:ext uri="{FF2B5EF4-FFF2-40B4-BE49-F238E27FC236}">
                <a16:creationId xmlns:a16="http://schemas.microsoft.com/office/drawing/2014/main" id="{F856C60C-AE0B-6529-A819-E7D7DBC93F9C}"/>
              </a:ext>
            </a:extLst>
          </p:cNvPr>
          <p:cNvPicPr>
            <a:picLocks noChangeAspect="1"/>
          </p:cNvPicPr>
          <p:nvPr/>
        </p:nvPicPr>
        <p:blipFill rotWithShape="1">
          <a:blip r:embed="rId2"/>
          <a:srcRect l="18745" t="60363" r="51806" b="11333"/>
          <a:stretch/>
        </p:blipFill>
        <p:spPr>
          <a:xfrm>
            <a:off x="1437026" y="5045502"/>
            <a:ext cx="2873278" cy="16902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28C787C-8B28-2B9D-BA60-7ED55FE14B59}"/>
              </a:ext>
            </a:extLst>
          </p:cNvPr>
          <p:cNvPicPr>
            <a:picLocks noChangeAspect="1"/>
          </p:cNvPicPr>
          <p:nvPr/>
        </p:nvPicPr>
        <p:blipFill rotWithShape="1">
          <a:blip r:embed="rId3"/>
          <a:srcRect l="19175" t="62383" r="51806" b="9313"/>
          <a:stretch/>
        </p:blipFill>
        <p:spPr>
          <a:xfrm>
            <a:off x="6792479" y="5045502"/>
            <a:ext cx="2873279" cy="1688676"/>
          </a:xfrm>
          <a:prstGeom prst="rect">
            <a:avLst/>
          </a:prstGeom>
        </p:spPr>
      </p:pic>
    </p:spTree>
    <p:extLst>
      <p:ext uri="{BB962C8B-B14F-4D97-AF65-F5344CB8AC3E}">
        <p14:creationId xmlns:p14="http://schemas.microsoft.com/office/powerpoint/2010/main" val="1875864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4910018" y="2766218"/>
            <a:ext cx="2371964"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6466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IT STAFFS COMPARISION</a:t>
            </a:r>
          </a:p>
        </p:txBody>
      </p:sp>
      <p:pic>
        <p:nvPicPr>
          <p:cNvPr id="5" name="Picture 4" descr="A graph of blue squares&#10;&#10;Description automatically generated">
            <a:extLst>
              <a:ext uri="{FF2B5EF4-FFF2-40B4-BE49-F238E27FC236}">
                <a16:creationId xmlns:a16="http://schemas.microsoft.com/office/drawing/2014/main" id="{09A93417-409A-E31C-B89C-7D78E511D5CE}"/>
              </a:ext>
            </a:extLst>
          </p:cNvPr>
          <p:cNvPicPr>
            <a:picLocks noChangeAspect="1"/>
          </p:cNvPicPr>
          <p:nvPr/>
        </p:nvPicPr>
        <p:blipFill>
          <a:blip r:embed="rId3"/>
          <a:stretch>
            <a:fillRect/>
          </a:stretch>
        </p:blipFill>
        <p:spPr>
          <a:xfrm>
            <a:off x="76200" y="1906754"/>
            <a:ext cx="3542726" cy="2125636"/>
          </a:xfrm>
          <a:prstGeom prst="rect">
            <a:avLst/>
          </a:prstGeom>
        </p:spPr>
      </p:pic>
      <p:pic>
        <p:nvPicPr>
          <p:cNvPr id="6" name="Picture 5">
            <a:extLst>
              <a:ext uri="{FF2B5EF4-FFF2-40B4-BE49-F238E27FC236}">
                <a16:creationId xmlns:a16="http://schemas.microsoft.com/office/drawing/2014/main" id="{6C7BF8B9-2719-232F-95AA-7309DDBFA716}"/>
              </a:ext>
            </a:extLst>
          </p:cNvPr>
          <p:cNvPicPr>
            <a:picLocks noChangeAspect="1"/>
          </p:cNvPicPr>
          <p:nvPr/>
        </p:nvPicPr>
        <p:blipFill rotWithShape="1">
          <a:blip r:embed="rId4"/>
          <a:srcRect l="17707" t="58095" r="38006" b="7630"/>
          <a:stretch/>
        </p:blipFill>
        <p:spPr>
          <a:xfrm>
            <a:off x="4177054" y="2259747"/>
            <a:ext cx="3367944" cy="1570613"/>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929651E-3D2C-ED3D-7124-32F93B113B07}"/>
                  </a:ext>
                </a:extLst>
              </p14:cNvPr>
              <p14:cNvContentPartPr/>
              <p14:nvPr/>
            </p14:nvContentPartPr>
            <p14:xfrm>
              <a:off x="5588000" y="2799426"/>
              <a:ext cx="1643028" cy="340292"/>
            </p14:xfrm>
          </p:contentPart>
        </mc:Choice>
        <mc:Fallback>
          <p:pic>
            <p:nvPicPr>
              <p:cNvPr id="9" name="Ink 8">
                <a:extLst>
                  <a:ext uri="{FF2B5EF4-FFF2-40B4-BE49-F238E27FC236}">
                    <a16:creationId xmlns:a16="http://schemas.microsoft.com/office/drawing/2014/main" id="{E929651E-3D2C-ED3D-7124-32F93B113B07}"/>
                  </a:ext>
                </a:extLst>
              </p:cNvPr>
              <p:cNvPicPr/>
              <p:nvPr/>
            </p:nvPicPr>
            <p:blipFill>
              <a:blip r:embed="rId6"/>
              <a:stretch>
                <a:fillRect/>
              </a:stretch>
            </p:blipFill>
            <p:spPr>
              <a:xfrm>
                <a:off x="5579002" y="2790433"/>
                <a:ext cx="1660664" cy="357918"/>
              </a:xfrm>
              <a:prstGeom prst="rect">
                <a:avLst/>
              </a:prstGeom>
            </p:spPr>
          </p:pic>
        </mc:Fallback>
      </mc:AlternateContent>
      <p:sp>
        <p:nvSpPr>
          <p:cNvPr id="11" name="TextBox 10">
            <a:extLst>
              <a:ext uri="{FF2B5EF4-FFF2-40B4-BE49-F238E27FC236}">
                <a16:creationId xmlns:a16="http://schemas.microsoft.com/office/drawing/2014/main" id="{FA5F5694-4D1D-1A4A-10AB-8AB798D34F14}"/>
              </a:ext>
            </a:extLst>
          </p:cNvPr>
          <p:cNvSpPr txBox="1"/>
          <p:nvPr/>
        </p:nvSpPr>
        <p:spPr>
          <a:xfrm>
            <a:off x="4385558" y="4046022"/>
            <a:ext cx="2950936" cy="646331"/>
          </a:xfrm>
          <a:prstGeom prst="rect">
            <a:avLst/>
          </a:prstGeom>
          <a:noFill/>
        </p:spPr>
        <p:txBody>
          <a:bodyPr wrap="none" rtlCol="0">
            <a:spAutoFit/>
          </a:bodyPr>
          <a:lstStyle/>
          <a:p>
            <a:r>
              <a:rPr lang="en-VN" dirty="0"/>
              <a:t>Vietcombank has the highest </a:t>
            </a:r>
          </a:p>
          <a:p>
            <a:r>
              <a:rPr lang="en-US" dirty="0"/>
              <a:t>average age of IT staffs (31)</a:t>
            </a:r>
            <a:endParaRPr lang="en-VN" dirty="0"/>
          </a:p>
        </p:txBody>
      </p:sp>
      <p:sp>
        <p:nvSpPr>
          <p:cNvPr id="15" name="TextBox 14">
            <a:extLst>
              <a:ext uri="{FF2B5EF4-FFF2-40B4-BE49-F238E27FC236}">
                <a16:creationId xmlns:a16="http://schemas.microsoft.com/office/drawing/2014/main" id="{CEBA6800-087A-211F-BDAE-6A23244873E9}"/>
              </a:ext>
            </a:extLst>
          </p:cNvPr>
          <p:cNvSpPr txBox="1"/>
          <p:nvPr/>
        </p:nvSpPr>
        <p:spPr>
          <a:xfrm>
            <a:off x="177513" y="4076799"/>
            <a:ext cx="3340100" cy="584775"/>
          </a:xfrm>
          <a:prstGeom prst="rect">
            <a:avLst/>
          </a:prstGeom>
          <a:noFill/>
        </p:spPr>
        <p:txBody>
          <a:bodyPr wrap="square">
            <a:spAutoFit/>
          </a:bodyPr>
          <a:lstStyle/>
          <a:p>
            <a:r>
              <a:rPr lang="en-US" sz="1600" dirty="0" err="1"/>
              <a:t>Vietcombank</a:t>
            </a:r>
            <a:r>
              <a:rPr lang="en-US" sz="1600" dirty="0"/>
              <a:t> has the smallest IT workforce among the four companies</a:t>
            </a:r>
            <a:endParaRPr lang="en-VN" sz="1600" dirty="0"/>
          </a:p>
        </p:txBody>
      </p:sp>
      <p:sp>
        <p:nvSpPr>
          <p:cNvPr id="17" name="TextBox 16">
            <a:extLst>
              <a:ext uri="{FF2B5EF4-FFF2-40B4-BE49-F238E27FC236}">
                <a16:creationId xmlns:a16="http://schemas.microsoft.com/office/drawing/2014/main" id="{19B4E99D-3419-9F07-6055-1DD1C28B2B38}"/>
              </a:ext>
            </a:extLst>
          </p:cNvPr>
          <p:cNvSpPr txBox="1"/>
          <p:nvPr/>
        </p:nvSpPr>
        <p:spPr>
          <a:xfrm>
            <a:off x="3048000" y="5336858"/>
            <a:ext cx="6096000" cy="646331"/>
          </a:xfrm>
          <a:prstGeom prst="rect">
            <a:avLst/>
          </a:prstGeom>
          <a:noFill/>
        </p:spPr>
        <p:txBody>
          <a:bodyPr wrap="square">
            <a:spAutoFit/>
          </a:bodyPr>
          <a:lstStyle/>
          <a:p>
            <a:r>
              <a:rPr lang="en-US" sz="1800" dirty="0" err="1">
                <a:solidFill>
                  <a:srgbClr val="FF0000"/>
                </a:solidFill>
              </a:rPr>
              <a:t>Vietcombank</a:t>
            </a:r>
            <a:r>
              <a:rPr lang="en-US" sz="1800" dirty="0">
                <a:solidFill>
                  <a:srgbClr val="FF0000"/>
                </a:solidFill>
              </a:rPr>
              <a:t> may be experiencing a shortage of IT staff, which is a concern in the current Fintech era.</a:t>
            </a:r>
          </a:p>
        </p:txBody>
      </p:sp>
      <p:pic>
        <p:nvPicPr>
          <p:cNvPr id="26" name="Picture 25" descr="A close-up of words&#10;&#10;Description automatically generated">
            <a:extLst>
              <a:ext uri="{FF2B5EF4-FFF2-40B4-BE49-F238E27FC236}">
                <a16:creationId xmlns:a16="http://schemas.microsoft.com/office/drawing/2014/main" id="{231ED86F-258B-03BB-F136-0F55C9DCF8B6}"/>
              </a:ext>
            </a:extLst>
          </p:cNvPr>
          <p:cNvPicPr>
            <a:picLocks noChangeAspect="1"/>
          </p:cNvPicPr>
          <p:nvPr/>
        </p:nvPicPr>
        <p:blipFill rotWithShape="1">
          <a:blip r:embed="rId7"/>
          <a:srcRect l="13696" t="10000" r="10991" b="11178"/>
          <a:stretch/>
        </p:blipFill>
        <p:spPr>
          <a:xfrm>
            <a:off x="8955944" y="2815704"/>
            <a:ext cx="2167159" cy="1134051"/>
          </a:xfrm>
          <a:prstGeom prst="rect">
            <a:avLst/>
          </a:prstGeom>
        </p:spPr>
      </p:pic>
      <p:pic>
        <p:nvPicPr>
          <p:cNvPr id="28" name="Picture 27" descr="A close-up of words&#10;&#10;Description automatically generated">
            <a:extLst>
              <a:ext uri="{FF2B5EF4-FFF2-40B4-BE49-F238E27FC236}">
                <a16:creationId xmlns:a16="http://schemas.microsoft.com/office/drawing/2014/main" id="{9E014684-2574-BBC7-86C2-D3C926221137}"/>
              </a:ext>
            </a:extLst>
          </p:cNvPr>
          <p:cNvPicPr>
            <a:picLocks noChangeAspect="1"/>
          </p:cNvPicPr>
          <p:nvPr/>
        </p:nvPicPr>
        <p:blipFill rotWithShape="1">
          <a:blip r:embed="rId8"/>
          <a:srcRect l="12083" t="8711" r="10314" b="10718"/>
          <a:stretch/>
        </p:blipFill>
        <p:spPr>
          <a:xfrm>
            <a:off x="8955944" y="1690688"/>
            <a:ext cx="2167159" cy="1125016"/>
          </a:xfrm>
          <a:prstGeom prst="rect">
            <a:avLst/>
          </a:prstGeom>
        </p:spPr>
      </p:pic>
      <p:sp>
        <p:nvSpPr>
          <p:cNvPr id="29" name="TextBox 28">
            <a:extLst>
              <a:ext uri="{FF2B5EF4-FFF2-40B4-BE49-F238E27FC236}">
                <a16:creationId xmlns:a16="http://schemas.microsoft.com/office/drawing/2014/main" id="{E39E3444-9C5F-C8EC-0C97-09978F0BF1BB}"/>
              </a:ext>
            </a:extLst>
          </p:cNvPr>
          <p:cNvSpPr txBox="1"/>
          <p:nvPr/>
        </p:nvSpPr>
        <p:spPr>
          <a:xfrm>
            <a:off x="8564055" y="4076799"/>
            <a:ext cx="3234245" cy="923330"/>
          </a:xfrm>
          <a:prstGeom prst="rect">
            <a:avLst/>
          </a:prstGeom>
          <a:noFill/>
        </p:spPr>
        <p:txBody>
          <a:bodyPr wrap="square" rtlCol="0">
            <a:spAutoFit/>
          </a:bodyPr>
          <a:lstStyle/>
          <a:p>
            <a:r>
              <a:rPr lang="en-US" dirty="0" err="1"/>
              <a:t>Vietcombank’s</a:t>
            </a:r>
            <a:r>
              <a:rPr lang="en-US" dirty="0"/>
              <a:t> skill range (</a:t>
            </a:r>
            <a:r>
              <a:rPr lang="en-US" dirty="0">
                <a:solidFill>
                  <a:srgbClr val="0E0E0E"/>
                </a:solidFill>
                <a:effectLst/>
                <a:latin typeface=".SF NS"/>
              </a:rPr>
              <a:t>above</a:t>
            </a:r>
            <a:r>
              <a:rPr lang="en-US" dirty="0"/>
              <a:t>) is not as diverse as the other companies (</a:t>
            </a:r>
            <a:r>
              <a:rPr lang="en-US" dirty="0">
                <a:solidFill>
                  <a:srgbClr val="0E0E0E"/>
                </a:solidFill>
                <a:effectLst/>
                <a:latin typeface=".SF NS"/>
              </a:rPr>
              <a:t>below)</a:t>
            </a:r>
          </a:p>
        </p:txBody>
      </p:sp>
    </p:spTree>
    <p:extLst>
      <p:ext uri="{BB962C8B-B14F-4D97-AF65-F5344CB8AC3E}">
        <p14:creationId xmlns:p14="http://schemas.microsoft.com/office/powerpoint/2010/main" val="1957259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1028" name="Picture 4" descr="Thị trường Fintech tại Việt Nam 2022: Cơ hội &amp; Rủi ro | Fiin.vn">
            <a:extLst>
              <a:ext uri="{FF2B5EF4-FFF2-40B4-BE49-F238E27FC236}">
                <a16:creationId xmlns:a16="http://schemas.microsoft.com/office/drawing/2014/main" id="{43D6DF96-D9EE-3EC7-52EE-4FC6A5E0CC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1" y="1825625"/>
            <a:ext cx="5181600" cy="3653027"/>
          </a:xfrm>
          <a:prstGeom prst="rect">
            <a:avLst/>
          </a:prstGeom>
          <a:solidFill>
            <a:srgbClr val="FFFFFF"/>
          </a:solid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340643" y="835025"/>
            <a:ext cx="5181600" cy="4351338"/>
          </a:xfrm>
        </p:spPr>
        <p:txBody>
          <a:bodyPr>
            <a:normAutofit/>
          </a:bodyPr>
          <a:lstStyle/>
          <a:p>
            <a:r>
              <a:rPr lang="en-US" dirty="0"/>
              <a:t>IT staff are becoming an essential component for the development of all sectors.</a:t>
            </a:r>
          </a:p>
          <a:p>
            <a:r>
              <a:rPr lang="en-US" dirty="0"/>
              <a:t>Specifically, in the banking industry, Fintech is emerging as a strong growth trend in Vietnam.</a:t>
            </a:r>
          </a:p>
          <a:p>
            <a:r>
              <a:rPr lang="en-US" dirty="0"/>
              <a:t>The shortage of IT personnel at Vietcombank will be a significant challenge in their digital transformation efforts.</a:t>
            </a:r>
          </a:p>
        </p:txBody>
      </p:sp>
      <p:sp>
        <p:nvSpPr>
          <p:cNvPr id="6" name="Content Placeholder 3">
            <a:extLst>
              <a:ext uri="{FF2B5EF4-FFF2-40B4-BE49-F238E27FC236}">
                <a16:creationId xmlns:a16="http://schemas.microsoft.com/office/drawing/2014/main" id="{7A96BF1E-E376-4887-E363-51489D06A3EB}"/>
              </a:ext>
            </a:extLst>
          </p:cNvPr>
          <p:cNvSpPr txBox="1">
            <a:spLocks/>
          </p:cNvSpPr>
          <p:nvPr/>
        </p:nvSpPr>
        <p:spPr>
          <a:xfrm>
            <a:off x="631659" y="5478652"/>
            <a:ext cx="5594684" cy="1765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buNone/>
            </a:pPr>
            <a:r>
              <a:rPr lang="en-US" sz="2000" dirty="0"/>
              <a:t>An enormous growth of startups and Fintech services in Vietnam</a:t>
            </a:r>
          </a:p>
        </p:txBody>
      </p:sp>
      <p:sp>
        <p:nvSpPr>
          <p:cNvPr id="7" name="TextBox 6">
            <a:extLst>
              <a:ext uri="{FF2B5EF4-FFF2-40B4-BE49-F238E27FC236}">
                <a16:creationId xmlns:a16="http://schemas.microsoft.com/office/drawing/2014/main" id="{CD42A7B8-1E40-66DB-59DF-D8653A620595}"/>
              </a:ext>
            </a:extLst>
          </p:cNvPr>
          <p:cNvSpPr txBox="1"/>
          <p:nvPr/>
        </p:nvSpPr>
        <p:spPr>
          <a:xfrm>
            <a:off x="838200" y="1544494"/>
            <a:ext cx="2165684" cy="292388"/>
          </a:xfrm>
          <a:prstGeom prst="rect">
            <a:avLst/>
          </a:prstGeom>
          <a:noFill/>
        </p:spPr>
        <p:txBody>
          <a:bodyPr wrap="square">
            <a:spAutoFit/>
          </a:bodyPr>
          <a:lstStyle/>
          <a:p>
            <a:r>
              <a:rPr lang="en-US" sz="1300" dirty="0"/>
              <a:t>Source: </a:t>
            </a:r>
            <a:r>
              <a:rPr lang="en-US" sz="1300" dirty="0">
                <a:hlinkClick r:id="rId3"/>
              </a:rPr>
              <a:t>Finn</a:t>
            </a:r>
            <a:endParaRPr lang="en-VN" sz="1300" dirty="0"/>
          </a:p>
        </p:txBody>
      </p:sp>
      <p:sp>
        <p:nvSpPr>
          <p:cNvPr id="4" name="Content Placeholder 8">
            <a:extLst>
              <a:ext uri="{FF2B5EF4-FFF2-40B4-BE49-F238E27FC236}">
                <a16:creationId xmlns:a16="http://schemas.microsoft.com/office/drawing/2014/main" id="{04452223-4F14-60B0-F42A-A7C946D2B77C}"/>
              </a:ext>
            </a:extLst>
          </p:cNvPr>
          <p:cNvSpPr txBox="1">
            <a:spLocks/>
          </p:cNvSpPr>
          <p:nvPr/>
        </p:nvSpPr>
        <p:spPr>
          <a:xfrm>
            <a:off x="6432885" y="4856033"/>
            <a:ext cx="5181600" cy="19602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000" i="1" dirty="0"/>
              <a:t>“The banking industry is going through a period of rapid change to meet competition, challenges of technology and the demand of end user. Clearly technology is a key differentiator in the performance of banks. Banks need to look at innovation not just for product but for process also.”</a:t>
            </a:r>
            <a:endParaRPr lang="en-US" i="1" dirty="0"/>
          </a:p>
          <a:p>
            <a:pPr marL="0" indent="0" algn="r">
              <a:buFont typeface="Arial"/>
              <a:buNone/>
            </a:pPr>
            <a:r>
              <a:rPr lang="en-US" sz="800" i="1" dirty="0"/>
              <a:t> - ROLE OF IT IN BANKING SECTOR &amp; CHALLENGES - Indian Journal of Economics &amp; Business, Vol. 17, No. 3 (2018): 41-53</a:t>
            </a:r>
            <a:endParaRPr lang="en-VN" sz="800" i="1" dirty="0"/>
          </a:p>
        </p:txBody>
      </p:sp>
    </p:spTree>
    <p:extLst>
      <p:ext uri="{BB962C8B-B14F-4D97-AF65-F5344CB8AC3E}">
        <p14:creationId xmlns:p14="http://schemas.microsoft.com/office/powerpoint/2010/main" val="216113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SOLUTION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HR needs a solution to address the IT staffing shortage at Vietcombank.</a:t>
            </a:r>
          </a:p>
          <a:p>
            <a:r>
              <a:rPr lang="en-US" dirty="0"/>
              <a:t>A comprehensive recruitment strategy is required to attract top talent.</a:t>
            </a:r>
          </a:p>
          <a:p>
            <a:r>
              <a:rPr lang="en-US" dirty="0"/>
              <a:t>Revise the company culture and rules to enhance talent acquisition.</a:t>
            </a:r>
          </a:p>
          <a:p>
            <a:r>
              <a:rPr lang="en-US" dirty="0"/>
              <a:t>Identify the necessary roles and skills to refine the job descriptions.</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364161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3361944" y="4617"/>
            <a:ext cx="5468112" cy="2545207"/>
          </a:xfrm>
        </p:spPr>
        <p:txBody>
          <a:bodyPr anchor="ctr">
            <a:normAutofit/>
          </a:bodyPr>
          <a:lstStyle/>
          <a:p>
            <a:pPr marL="0" indent="0" algn="ctr">
              <a:buNone/>
            </a:pPr>
            <a:r>
              <a:rPr lang="en-US" sz="4400" b="1" i="1" u="sng" dirty="0"/>
              <a:t>IT STAFFS CHALLENGES</a:t>
            </a:r>
          </a:p>
          <a:p>
            <a:pPr marL="0" indent="0" algn="ctr">
              <a:buNone/>
            </a:pPr>
            <a:r>
              <a:rPr lang="en-US" sz="4400" b="1" i="1" dirty="0"/>
              <a:t>Today's Triple Talent Squeeze</a:t>
            </a:r>
          </a:p>
        </p:txBody>
      </p:sp>
      <p:pic>
        <p:nvPicPr>
          <p:cNvPr id="4" name="Picture 3" descr="A screenshot of a computer&#10;&#10;Description automatically generated">
            <a:extLst>
              <a:ext uri="{FF2B5EF4-FFF2-40B4-BE49-F238E27FC236}">
                <a16:creationId xmlns:a16="http://schemas.microsoft.com/office/drawing/2014/main" id="{F02C94D3-1DA6-ED01-ED83-6DACED67316D}"/>
              </a:ext>
            </a:extLst>
          </p:cNvPr>
          <p:cNvPicPr>
            <a:picLocks noChangeAspect="1"/>
          </p:cNvPicPr>
          <p:nvPr/>
        </p:nvPicPr>
        <p:blipFill>
          <a:blip r:embed="rId2"/>
          <a:stretch>
            <a:fillRect/>
          </a:stretch>
        </p:blipFill>
        <p:spPr>
          <a:xfrm>
            <a:off x="7844919" y="3270370"/>
            <a:ext cx="3980497" cy="382813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DA64554-0407-F0FC-686F-3EE921B15383}"/>
              </a:ext>
            </a:extLst>
          </p:cNvPr>
          <p:cNvPicPr>
            <a:picLocks noChangeAspect="1"/>
          </p:cNvPicPr>
          <p:nvPr/>
        </p:nvPicPr>
        <p:blipFill>
          <a:blip r:embed="rId3"/>
          <a:stretch>
            <a:fillRect/>
          </a:stretch>
        </p:blipFill>
        <p:spPr>
          <a:xfrm>
            <a:off x="4000957" y="3414213"/>
            <a:ext cx="4073390" cy="3620791"/>
          </a:xfrm>
          <a:prstGeom prst="rect">
            <a:avLst/>
          </a:prstGeom>
        </p:spPr>
      </p:pic>
      <p:pic>
        <p:nvPicPr>
          <p:cNvPr id="10" name="Picture 9" descr="A screenshot of a black background with orange and blue text&#10;&#10;Description automatically generated">
            <a:extLst>
              <a:ext uri="{FF2B5EF4-FFF2-40B4-BE49-F238E27FC236}">
                <a16:creationId xmlns:a16="http://schemas.microsoft.com/office/drawing/2014/main" id="{1E0AFDE1-2897-B06F-822F-63054E042C1F}"/>
              </a:ext>
            </a:extLst>
          </p:cNvPr>
          <p:cNvPicPr>
            <a:picLocks noChangeAspect="1"/>
          </p:cNvPicPr>
          <p:nvPr/>
        </p:nvPicPr>
        <p:blipFill>
          <a:blip r:embed="rId4"/>
          <a:stretch>
            <a:fillRect/>
          </a:stretch>
        </p:blipFill>
        <p:spPr>
          <a:xfrm>
            <a:off x="326088" y="3308470"/>
            <a:ext cx="4073390" cy="3728188"/>
          </a:xfrm>
          <a:prstGeom prst="rect">
            <a:avLst/>
          </a:prstGeom>
        </p:spPr>
      </p:pic>
      <p:sp>
        <p:nvSpPr>
          <p:cNvPr id="2" name="Content Placeholder 8">
            <a:extLst>
              <a:ext uri="{FF2B5EF4-FFF2-40B4-BE49-F238E27FC236}">
                <a16:creationId xmlns:a16="http://schemas.microsoft.com/office/drawing/2014/main" id="{E2BB4188-17A1-CAC8-9134-6A46215786E2}"/>
              </a:ext>
            </a:extLst>
          </p:cNvPr>
          <p:cNvSpPr>
            <a:spLocks noGrp="1"/>
          </p:cNvSpPr>
          <p:nvPr>
            <p:ph sz="half" idx="2"/>
          </p:nvPr>
        </p:nvSpPr>
        <p:spPr>
          <a:xfrm>
            <a:off x="767152" y="2007868"/>
            <a:ext cx="10541000" cy="1884013"/>
          </a:xfrm>
        </p:spPr>
        <p:txBody>
          <a:bodyPr anchor="ctr"/>
          <a:lstStyle/>
          <a:p>
            <a:pPr marL="0" indent="0" algn="ctr">
              <a:buNone/>
            </a:pPr>
            <a:r>
              <a:rPr lang="en-US" sz="1600" i="1" dirty="0"/>
              <a:t>“Everyone is competing for the same talent. We’re increasing salaries and offering flexible work options, but even the most engaged employees are open to better offer elsewhere.</a:t>
            </a:r>
          </a:p>
          <a:p>
            <a:pPr marL="0" indent="0" algn="r">
              <a:buNone/>
            </a:pPr>
            <a:r>
              <a:rPr lang="en-US" sz="1200" i="1" dirty="0"/>
              <a:t> - CIO, Financial Service, Gartner</a:t>
            </a:r>
            <a:endParaRPr lang="en-VN" sz="1200" i="1" dirty="0"/>
          </a:p>
        </p:txBody>
      </p:sp>
    </p:spTree>
    <p:extLst>
      <p:ext uri="{BB962C8B-B14F-4D97-AF65-F5344CB8AC3E}">
        <p14:creationId xmlns:p14="http://schemas.microsoft.com/office/powerpoint/2010/main" val="1074638838"/>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8149</TotalTime>
  <Words>2037</Words>
  <Application>Microsoft Macintosh PowerPoint</Application>
  <PresentationFormat>Widescreen</PresentationFormat>
  <Paragraphs>194</Paragraphs>
  <Slides>35</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.SF NS</vt:lpstr>
      <vt:lpstr>Aptos</vt:lpstr>
      <vt:lpstr>Arial</vt:lpstr>
      <vt:lpstr>Arial Black</vt:lpstr>
      <vt:lpstr>Calibri</vt:lpstr>
      <vt:lpstr>Gotham Bold-Normal-ClvcotI8</vt:lpstr>
      <vt:lpstr>Gotham Book-Normal-i4rYgEI6</vt:lpstr>
      <vt:lpstr>Gotham Medium-Normal-I4Yr9BVU</vt:lpstr>
      <vt:lpstr>Helv</vt:lpstr>
      <vt:lpstr>IBM Plex Mono</vt:lpstr>
      <vt:lpstr>IBM Plex Mono SemiBold</vt:lpstr>
      <vt:lpstr>IBM Plex Mono Text</vt:lpstr>
      <vt:lpstr>IBM Plex Sans Text</vt:lpstr>
      <vt:lpstr>SLIDE_TEMPLATE_skill_network</vt:lpstr>
      <vt:lpstr>Analyzing recruitment trends on LinkedIn to provide human resource solutions for businesses</vt:lpstr>
      <vt:lpstr>OUTLINE</vt:lpstr>
      <vt:lpstr>INTRODUCTION</vt:lpstr>
      <vt:lpstr>DATASETS</vt:lpstr>
      <vt:lpstr>RESULTS</vt:lpstr>
      <vt:lpstr>IT STAFFS COMPARISION</vt:lpstr>
      <vt:lpstr>DISCUSSION</vt:lpstr>
      <vt:lpstr>SOLUTION</vt:lpstr>
      <vt:lpstr>PowerPoint Presentation</vt:lpstr>
      <vt:lpstr>TALENT “PATCHING” – A TYPICAL TALENT APPROACH</vt:lpstr>
      <vt:lpstr>TALENT “PATCHING” – Falls Short</vt:lpstr>
      <vt:lpstr>PowerPoint Presentation</vt:lpstr>
      <vt:lpstr>SOLUTION 1: ADAPTIVE HIRING</vt:lpstr>
      <vt:lpstr>FROM REACTIVE TO ADAPTIVE</vt:lpstr>
      <vt:lpstr>EXAMPLE – TETRA PAK</vt:lpstr>
      <vt:lpstr>VIETNAM’S ADAPTIVE HIRING TREND</vt:lpstr>
      <vt:lpstr>PowerPoint Presentation</vt:lpstr>
      <vt:lpstr>PowerPoint Presentation</vt:lpstr>
      <vt:lpstr>PowerPoint Presentation</vt:lpstr>
      <vt:lpstr>VIETTEL DIGITAL TALENT</vt:lpstr>
      <vt:lpstr>SOLUTION 2: TALENT ACQUISITION</vt:lpstr>
      <vt:lpstr>INTRODUCTION – TALENT ACQUISITION</vt:lpstr>
      <vt:lpstr>TALENT “FOCUSED”</vt:lpstr>
      <vt:lpstr>A PLACE TO GROW CAREER</vt:lpstr>
      <vt:lpstr>D(Diversity).E(Equity).I(Inclusion)</vt:lpstr>
      <vt:lpstr>PowerPoint Presentation</vt:lpstr>
      <vt:lpstr>VIETCOMBANK TALENT ACQUISITION</vt:lpstr>
      <vt:lpstr>PowerPoint Presentation</vt:lpstr>
      <vt:lpstr>VNG CORPORATION – THE ”GREATEST” PLACE TO WORK</vt:lpstr>
      <vt:lpstr>VNG CAMPUS</vt:lpstr>
      <vt:lpstr>PowerPoint Presentation</vt:lpstr>
      <vt:lpstr>PowerPoint Presentation</vt:lpstr>
      <vt:lpstr>PowerPoint Presentation</vt:lpstr>
      <vt:lpstr>APPENDIX</vt:lpstr>
      <vt:lpstr>EXECUTIVE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Nguyen Hoang Phuong 20225070</cp:lastModifiedBy>
  <cp:revision>40</cp:revision>
  <dcterms:created xsi:type="dcterms:W3CDTF">2020-10-28T18:29:43Z</dcterms:created>
  <dcterms:modified xsi:type="dcterms:W3CDTF">2024-09-08T16:29:32Z</dcterms:modified>
</cp:coreProperties>
</file>